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bin" ContentType="application/vnd.openxmlformats-officedocument.oleObject"/>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sldIdLst>
    <p:sldId id="256" r:id="rId2"/>
    <p:sldId id="258" r:id="rId3"/>
    <p:sldId id="259" r:id="rId4"/>
    <p:sldId id="261" r:id="rId5"/>
    <p:sldId id="262" r:id="rId6"/>
    <p:sldId id="263" r:id="rId7"/>
    <p:sldId id="260" r:id="rId8"/>
    <p:sldId id="264" r:id="rId9"/>
    <p:sldId id="265" r:id="rId10"/>
    <p:sldId id="266" r:id="rId11"/>
    <p:sldId id="267" r:id="rId12"/>
    <p:sldId id="268" r:id="rId13"/>
    <p:sldId id="269" r:id="rId14"/>
    <p:sldId id="270" r:id="rId15"/>
    <p:sldId id="271" r:id="rId16"/>
    <p:sldId id="272" r:id="rId17"/>
    <p:sldId id="273" r:id="rId18"/>
    <p:sldId id="274" r:id="rId19"/>
    <p:sldId id="275" r:id="rId20"/>
    <p:sldId id="276" r:id="rId21"/>
    <p:sldId id="277" r:id="rId22"/>
    <p:sldId id="278" r:id="rId23"/>
    <p:sldId id="279" r:id="rId24"/>
    <p:sldId id="280" r:id="rId25"/>
    <p:sldId id="282" r:id="rId26"/>
    <p:sldId id="283" r:id="rId27"/>
    <p:sldId id="284" r:id="rId28"/>
    <p:sldId id="285" r:id="rId29"/>
    <p:sldId id="286" r:id="rId30"/>
    <p:sldId id="281" r:id="rId31"/>
    <p:sldId id="287" r:id="rId32"/>
    <p:sldId id="288" r:id="rId33"/>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88" d="100"/>
          <a:sy n="88" d="100"/>
        </p:scale>
        <p:origin x="-1062" y="-96"/>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3.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5.e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Ref idx="1002">
        <a:schemeClr val="bg2"/>
      </p:bgRef>
    </p:bg>
    <p:spTree>
      <p:nvGrpSpPr>
        <p:cNvPr id="1" name=""/>
        <p:cNvGrpSpPr/>
        <p:nvPr/>
      </p:nvGrpSpPr>
      <p:grpSpPr>
        <a:xfrm>
          <a:off x="0" y="0"/>
          <a:ext cx="0" cy="0"/>
          <a:chOff x="0" y="0"/>
          <a:chExt cx="0" cy="0"/>
        </a:xfrm>
      </p:grpSpPr>
      <p:sp>
        <p:nvSpPr>
          <p:cNvPr id="9" name="Title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17" name="Subtitle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30" name="Date Placeholder 29"/>
          <p:cNvSpPr>
            <a:spLocks noGrp="1"/>
          </p:cNvSpPr>
          <p:nvPr>
            <p:ph type="dt" sz="half" idx="10"/>
          </p:nvPr>
        </p:nvSpPr>
        <p:spPr/>
        <p:txBody>
          <a:bodyPr/>
          <a:lstStyle/>
          <a:p>
            <a:fld id="{1D8BD707-D9CF-40AE-B4C6-C98DA3205C09}" type="datetimeFigureOut">
              <a:rPr lang="en-US" smtClean="0"/>
              <a:pPr/>
              <a:t>4/12/2010</a:t>
            </a:fld>
            <a:endParaRPr lang="en-US"/>
          </a:p>
        </p:txBody>
      </p:sp>
      <p:sp>
        <p:nvSpPr>
          <p:cNvPr id="19" name="Footer Placeholder 18"/>
          <p:cNvSpPr>
            <a:spLocks noGrp="1"/>
          </p:cNvSpPr>
          <p:nvPr>
            <p:ph type="ftr" sz="quarter" idx="11"/>
          </p:nvPr>
        </p:nvSpPr>
        <p:spPr/>
        <p:txBody>
          <a:bodyPr/>
          <a:lstStyle/>
          <a:p>
            <a:endParaRPr lang="en-US"/>
          </a:p>
        </p:txBody>
      </p:sp>
      <p:sp>
        <p:nvSpPr>
          <p:cNvPr id="27" name="Slide Number Placeholder 26"/>
          <p:cNvSpPr>
            <a:spLocks noGrp="1"/>
          </p:cNvSpPr>
          <p:nvPr>
            <p:ph type="sldNum" sz="quarter" idx="12"/>
          </p:nvPr>
        </p:nvSpPr>
        <p:spPr/>
        <p:txBody>
          <a:bodyPr/>
          <a:lstStyle/>
          <a:p>
            <a:fld id="{B6F15528-21DE-4FAA-801E-634DDDAF4B2B}" type="slidenum">
              <a:rPr lang="en-US" smtClean="0"/>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1D8BD707-D9CF-40AE-B4C6-C98DA3205C09}" type="datetimeFigureOut">
              <a:rPr lang="en-US" smtClean="0"/>
              <a:pPr/>
              <a:t>4/12/2010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914401"/>
            <a:ext cx="2057400" cy="5211763"/>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914401"/>
            <a:ext cx="6019800" cy="5211763"/>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1D8BD707-D9CF-40AE-B4C6-C98DA3205C09}" type="datetimeFigureOut">
              <a:rPr lang="en-US" smtClean="0"/>
              <a:pPr/>
              <a:t>4/12/2010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1D8BD707-D9CF-40AE-B4C6-C98DA3205C09}" type="datetimeFigureOut">
              <a:rPr lang="en-US" smtClean="0"/>
              <a:pPr/>
              <a:t>4/12/2010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4/12/2010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1D8BD707-D9CF-40AE-B4C6-C98DA3205C09}" type="datetimeFigureOut">
              <a:rPr lang="en-US" smtClean="0"/>
              <a:pPr/>
              <a:t>4/12/2010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tIns="45720" anchor="b"/>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fld id="{1D8BD707-D9CF-40AE-B4C6-C98DA3205C09}" type="datetimeFigureOut">
              <a:rPr lang="en-US" smtClean="0"/>
              <a:pPr/>
              <a:t>4/12/2010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1D8BD707-D9CF-40AE-B4C6-C98DA3205C09}" type="datetimeFigureOut">
              <a:rPr lang="en-US" smtClean="0"/>
              <a:pPr/>
              <a:t>4/12/2010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4/12/2010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1D8BD707-D9CF-40AE-B4C6-C98DA3205C09}" type="datetimeFigureOut">
              <a:rPr lang="en-US" smtClean="0"/>
              <a:pPr/>
              <a:t>4/12/2010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9" name="Snip and Round Single Corner Rectangle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Right Triangle 11"/>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Title 1"/>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en-US" smtClean="0"/>
              <a:t>Click to edit Master title style</a:t>
            </a:r>
            <a:endParaRPr kumimoji="0" lang="en-US"/>
          </a:p>
        </p:txBody>
      </p:sp>
      <p:sp>
        <p:nvSpPr>
          <p:cNvPr id="4" name="Text Placeholder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4/12/2010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a:xfrm>
            <a:off x="8077200" y="6356350"/>
            <a:ext cx="609600" cy="365125"/>
          </a:xfrm>
        </p:spPr>
        <p:txBody>
          <a:bodyPr/>
          <a:lstStyle/>
          <a:p>
            <a:fld id="{B6F15528-21DE-4FAA-801E-634DDDAF4B2B}" type="slidenum">
              <a:rPr lang="en-US" smtClean="0"/>
              <a:pPr/>
              <a:t>‹#›</a:t>
            </a:fld>
            <a:endParaRPr lang="en-US"/>
          </a:p>
        </p:txBody>
      </p:sp>
      <p:sp>
        <p:nvSpPr>
          <p:cNvPr id="3" name="Picture Placeholder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en-US" smtClean="0"/>
              <a:t>Click icon to add picture</a:t>
            </a:r>
            <a:endParaRPr kumimoji="0" lang="en-US" dirty="0"/>
          </a:p>
        </p:txBody>
      </p:sp>
      <p:sp>
        <p:nvSpPr>
          <p:cNvPr id="10" name="Freeform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Freeform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Freeform 6"/>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Freeform 7"/>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Title Placeholder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1D8BD707-D9CF-40AE-B4C6-C98DA3205C09}" type="datetimeFigureOut">
              <a:rPr lang="en-US" smtClean="0"/>
              <a:pPr/>
              <a:t>4/12/2010</a:t>
            </a:fld>
            <a:endParaRPr lang="en-US"/>
          </a:p>
        </p:txBody>
      </p:sp>
      <p:sp>
        <p:nvSpPr>
          <p:cNvPr id="22" name="Footer Placeholder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en-US"/>
          </a:p>
        </p:txBody>
      </p:sp>
      <p:sp>
        <p:nvSpPr>
          <p:cNvPr id="18" name="Slide Number Placeholder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B6F15528-21DE-4FAA-801E-634DDDAF4B2B}" type="slidenum">
              <a:rPr lang="en-US" smtClean="0"/>
              <a:pPr/>
              <a:t>‹#›</a:t>
            </a:fld>
            <a:endParaRPr lang="en-US"/>
          </a:p>
        </p:txBody>
      </p:sp>
      <p:grpSp>
        <p:nvGrpSpPr>
          <p:cNvPr id="2" name="Group 1"/>
          <p:cNvGrpSpPr/>
          <p:nvPr/>
        </p:nvGrpSpPr>
        <p:grpSpPr>
          <a:xfrm>
            <a:off x="-19017" y="202408"/>
            <a:ext cx="9180548" cy="649224"/>
            <a:chOff x="-19045" y="216550"/>
            <a:chExt cx="9180548" cy="649224"/>
          </a:xfrm>
        </p:grpSpPr>
        <p:sp>
          <p:nvSpPr>
            <p:cNvPr id="12" name="Freeform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Freeform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1.xml"/><Relationship Id="rId1" Type="http://schemas.openxmlformats.org/officeDocument/2006/relationships/vmlDrawing" Target="../drawings/vmlDrawing1.vml"/></Relationships>
</file>

<file path=ppt/slides/_rels/slide15.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1.xml"/><Relationship Id="rId1" Type="http://schemas.openxmlformats.org/officeDocument/2006/relationships/vmlDrawing" Target="../drawings/vmlDrawing2.vml"/></Relationships>
</file>

<file path=ppt/slides/_rels/slide16.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Layout" Target="../slideLayouts/slideLayout1.xml"/><Relationship Id="rId1" Type="http://schemas.openxmlformats.org/officeDocument/2006/relationships/vmlDrawing" Target="../drawings/vmlDrawing3.vml"/></Relationships>
</file>

<file path=ppt/slides/_rels/slide17.xml.rels><?xml version="1.0" encoding="UTF-8" standalone="yes"?>
<Relationships xmlns="http://schemas.openxmlformats.org/package/2006/relationships"><Relationship Id="rId3" Type="http://schemas.openxmlformats.org/officeDocument/2006/relationships/oleObject" Target="../embeddings/oleObject4.bin"/><Relationship Id="rId2" Type="http://schemas.openxmlformats.org/officeDocument/2006/relationships/slideLayout" Target="../slideLayouts/slideLayout1.xml"/><Relationship Id="rId1" Type="http://schemas.openxmlformats.org/officeDocument/2006/relationships/vmlDrawing" Target="../drawings/vmlDrawing4.vml"/></Relationships>
</file>

<file path=ppt/slides/_rels/slide18.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5"/>
          <p:cNvSpPr>
            <a:spLocks noChangeArrowheads="1"/>
          </p:cNvSpPr>
          <p:nvPr/>
        </p:nvSpPr>
        <p:spPr bwMode="auto">
          <a:xfrm>
            <a:off x="533400" y="1143000"/>
            <a:ext cx="8077200" cy="584775"/>
          </a:xfrm>
          <a:prstGeom prst="rect">
            <a:avLst/>
          </a:prstGeom>
          <a:noFill/>
          <a:ln w="9525">
            <a:noFill/>
            <a:miter lim="800000"/>
            <a:headEnd/>
            <a:tailEnd/>
          </a:ln>
        </p:spPr>
        <p:txBody>
          <a:bodyPr>
            <a:spAutoFit/>
          </a:bodyPr>
          <a:lstStyle/>
          <a:p>
            <a:pPr algn="ctr" eaLnBrk="1" hangingPunct="1"/>
            <a:r>
              <a:rPr lang="en-US" sz="3200" u="none" dirty="0" smtClean="0">
                <a:solidFill>
                  <a:schemeClr val="tx2"/>
                </a:solidFill>
              </a:rPr>
              <a:t>DEFECT </a:t>
            </a:r>
            <a:r>
              <a:rPr lang="en-US" sz="3200" u="none" dirty="0">
                <a:solidFill>
                  <a:schemeClr val="tx2"/>
                </a:solidFill>
              </a:rPr>
              <a:t>TRACKING SYSTEM</a:t>
            </a:r>
          </a:p>
        </p:txBody>
      </p:sp>
      <p:sp>
        <p:nvSpPr>
          <p:cNvPr id="5" name="Rectangle 6"/>
          <p:cNvSpPr>
            <a:spLocks noChangeArrowheads="1"/>
          </p:cNvSpPr>
          <p:nvPr/>
        </p:nvSpPr>
        <p:spPr bwMode="auto">
          <a:xfrm>
            <a:off x="2286000" y="2514600"/>
            <a:ext cx="4530725" cy="457200"/>
          </a:xfrm>
          <a:prstGeom prst="rect">
            <a:avLst/>
          </a:prstGeom>
          <a:noFill/>
          <a:ln w="9525">
            <a:noFill/>
            <a:miter lim="800000"/>
            <a:headEnd/>
            <a:tailEnd/>
          </a:ln>
        </p:spPr>
        <p:txBody>
          <a:bodyPr wrap="none">
            <a:spAutoFit/>
          </a:bodyPr>
          <a:lstStyle/>
          <a:p>
            <a:r>
              <a:rPr lang="en-US" sz="2400" u="none" dirty="0">
                <a:solidFill>
                  <a:schemeClr val="tx2"/>
                </a:solidFill>
              </a:rPr>
              <a:t>INFORMATION TECHNOLOGY</a:t>
            </a:r>
          </a:p>
        </p:txBody>
      </p:sp>
      <p:sp>
        <p:nvSpPr>
          <p:cNvPr id="6" name="Rectangle 9"/>
          <p:cNvSpPr>
            <a:spLocks noChangeArrowheads="1"/>
          </p:cNvSpPr>
          <p:nvPr/>
        </p:nvSpPr>
        <p:spPr bwMode="auto">
          <a:xfrm>
            <a:off x="533400" y="4038600"/>
            <a:ext cx="4572000" cy="1384995"/>
          </a:xfrm>
          <a:prstGeom prst="rect">
            <a:avLst/>
          </a:prstGeom>
          <a:noFill/>
          <a:ln w="9525">
            <a:noFill/>
            <a:miter lim="800000"/>
            <a:headEnd/>
            <a:tailEnd/>
          </a:ln>
        </p:spPr>
        <p:txBody>
          <a:bodyPr>
            <a:spAutoFit/>
          </a:bodyPr>
          <a:lstStyle/>
          <a:p>
            <a:r>
              <a:rPr lang="en-US" sz="2400" dirty="0" smtClean="0">
                <a:solidFill>
                  <a:schemeClr val="tx2"/>
                </a:solidFill>
                <a:latin typeface="Times New Roman" pitchFamily="18" charset="0"/>
                <a:cs typeface="Times New Roman" pitchFamily="18" charset="0"/>
              </a:rPr>
              <a:t>PRESENTED </a:t>
            </a:r>
            <a:r>
              <a:rPr lang="en-US" sz="2400" dirty="0">
                <a:solidFill>
                  <a:schemeClr val="tx2"/>
                </a:solidFill>
                <a:latin typeface="Times New Roman" pitchFamily="18" charset="0"/>
                <a:cs typeface="Times New Roman" pitchFamily="18" charset="0"/>
              </a:rPr>
              <a:t>BY:</a:t>
            </a:r>
          </a:p>
          <a:p>
            <a:endParaRPr lang="en-US" sz="2400" i="0" dirty="0">
              <a:solidFill>
                <a:schemeClr val="tx2"/>
              </a:solidFill>
            </a:endParaRPr>
          </a:p>
          <a:p>
            <a:r>
              <a:rPr lang="en-US" sz="1800" u="none" dirty="0">
                <a:solidFill>
                  <a:schemeClr val="tx2"/>
                </a:solidFill>
                <a:latin typeface="Arial" charset="0"/>
              </a:rPr>
              <a:t>   </a:t>
            </a:r>
            <a:r>
              <a:rPr lang="en-US" sz="1800" u="none" dirty="0" smtClean="0">
                <a:solidFill>
                  <a:schemeClr val="tx2"/>
                </a:solidFill>
                <a:latin typeface="Arial" charset="0"/>
              </a:rPr>
              <a:t> </a:t>
            </a:r>
            <a:r>
              <a:rPr lang="en-US" sz="1800" u="none" dirty="0" smtClean="0">
                <a:solidFill>
                  <a:schemeClr val="tx2"/>
                </a:solidFill>
                <a:latin typeface="Times New Roman" pitchFamily="18" charset="0"/>
                <a:cs typeface="Times New Roman" pitchFamily="18" charset="0"/>
              </a:rPr>
              <a:t>A VISWANATH (06A81A1259)</a:t>
            </a:r>
          </a:p>
          <a:p>
            <a:r>
              <a:rPr lang="en-US" dirty="0" smtClean="0">
                <a:solidFill>
                  <a:schemeClr val="tx2"/>
                </a:solidFill>
                <a:latin typeface="Times New Roman" pitchFamily="18" charset="0"/>
                <a:cs typeface="Times New Roman" pitchFamily="18" charset="0"/>
              </a:rPr>
              <a:t> </a:t>
            </a:r>
            <a:r>
              <a:rPr lang="en-US" dirty="0" smtClean="0">
                <a:solidFill>
                  <a:schemeClr val="tx2"/>
                </a:solidFill>
                <a:latin typeface="Times New Roman" pitchFamily="18" charset="0"/>
                <a:cs typeface="Times New Roman" pitchFamily="18" charset="0"/>
              </a:rPr>
              <a:t>    V </a:t>
            </a:r>
            <a:r>
              <a:rPr lang="en-US" dirty="0" err="1" smtClean="0">
                <a:solidFill>
                  <a:schemeClr val="tx2"/>
                </a:solidFill>
                <a:latin typeface="Times New Roman" pitchFamily="18" charset="0"/>
                <a:cs typeface="Times New Roman" pitchFamily="18" charset="0"/>
              </a:rPr>
              <a:t>V</a:t>
            </a:r>
            <a:r>
              <a:rPr lang="en-US" dirty="0" smtClean="0">
                <a:solidFill>
                  <a:schemeClr val="tx2"/>
                </a:solidFill>
                <a:latin typeface="Times New Roman" pitchFamily="18" charset="0"/>
                <a:cs typeface="Times New Roman" pitchFamily="18" charset="0"/>
              </a:rPr>
              <a:t> </a:t>
            </a:r>
            <a:r>
              <a:rPr lang="en-US" dirty="0" err="1" smtClean="0">
                <a:solidFill>
                  <a:schemeClr val="tx2"/>
                </a:solidFill>
                <a:latin typeface="Times New Roman" pitchFamily="18" charset="0"/>
                <a:cs typeface="Times New Roman" pitchFamily="18" charset="0"/>
              </a:rPr>
              <a:t>V</a:t>
            </a:r>
            <a:r>
              <a:rPr lang="en-US" dirty="0" smtClean="0">
                <a:solidFill>
                  <a:schemeClr val="tx2"/>
                </a:solidFill>
                <a:latin typeface="Times New Roman" pitchFamily="18" charset="0"/>
                <a:cs typeface="Times New Roman" pitchFamily="18" charset="0"/>
              </a:rPr>
              <a:t> D T DILIP KUMAR (06A81A1253)</a:t>
            </a:r>
            <a:endParaRPr lang="en-US" sz="1800" u="none" dirty="0">
              <a:solidFill>
                <a:schemeClr val="tx2"/>
              </a:solidFill>
              <a:latin typeface="Times New Roman" pitchFamily="18" charset="0"/>
              <a:cs typeface="Times New Roman" pitchFamily="18" charset="0"/>
            </a:endParaRPr>
          </a:p>
        </p:txBody>
      </p:sp>
      <p:sp>
        <p:nvSpPr>
          <p:cNvPr id="7" name="Rectangle 10"/>
          <p:cNvSpPr>
            <a:spLocks noChangeArrowheads="1"/>
          </p:cNvSpPr>
          <p:nvPr/>
        </p:nvSpPr>
        <p:spPr bwMode="auto">
          <a:xfrm>
            <a:off x="5257800" y="4030060"/>
            <a:ext cx="3810000" cy="1107996"/>
          </a:xfrm>
          <a:prstGeom prst="rect">
            <a:avLst/>
          </a:prstGeom>
          <a:noFill/>
          <a:ln w="9525">
            <a:noFill/>
            <a:miter lim="800000"/>
            <a:headEnd/>
            <a:tailEnd/>
          </a:ln>
        </p:spPr>
        <p:txBody>
          <a:bodyPr wrap="square">
            <a:spAutoFit/>
          </a:bodyPr>
          <a:lstStyle/>
          <a:p>
            <a:r>
              <a:rPr lang="en-US" sz="1800" u="none" dirty="0">
                <a:solidFill>
                  <a:schemeClr val="tx2"/>
                </a:solidFill>
                <a:latin typeface="Arial" charset="0"/>
              </a:rPr>
              <a:t>     </a:t>
            </a:r>
            <a:r>
              <a:rPr lang="en-US" sz="2400" dirty="0">
                <a:solidFill>
                  <a:schemeClr val="tx2"/>
                </a:solidFill>
                <a:latin typeface="Times New Roman" pitchFamily="18" charset="0"/>
                <a:cs typeface="Times New Roman" pitchFamily="18" charset="0"/>
              </a:rPr>
              <a:t>Guided by:</a:t>
            </a:r>
          </a:p>
          <a:p>
            <a:endParaRPr lang="en-US" sz="2400" u="none" dirty="0">
              <a:solidFill>
                <a:schemeClr val="tx2"/>
              </a:solidFill>
              <a:latin typeface="Times New Roman" pitchFamily="18" charset="0"/>
              <a:cs typeface="Times New Roman" pitchFamily="18" charset="0"/>
            </a:endParaRPr>
          </a:p>
          <a:p>
            <a:r>
              <a:rPr lang="en-US" sz="1800" u="none" dirty="0">
                <a:solidFill>
                  <a:schemeClr val="tx2"/>
                </a:solidFill>
                <a:latin typeface="Times New Roman" pitchFamily="18" charset="0"/>
                <a:cs typeface="Times New Roman" pitchFamily="18" charset="0"/>
              </a:rPr>
              <a:t>         </a:t>
            </a:r>
            <a:r>
              <a:rPr lang="en-US" sz="1800" u="none" dirty="0" smtClean="0">
                <a:solidFill>
                  <a:schemeClr val="tx2"/>
                </a:solidFill>
                <a:latin typeface="Times New Roman" pitchFamily="18" charset="0"/>
                <a:cs typeface="Times New Roman" pitchFamily="18" charset="0"/>
              </a:rPr>
              <a:t> K SHIRIN BHANU</a:t>
            </a:r>
            <a:endParaRPr lang="en-US" sz="1800" u="none" dirty="0">
              <a:solidFill>
                <a:schemeClr val="tx2"/>
              </a:solidFill>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diamond(in)">
                                      <p:cBhvr>
                                        <p:cTn id="7" dur="20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1" fill="hold">
                                          <p:stCondLst>
                                            <p:cond delay="0"/>
                                          </p:stCondLst>
                                        </p:cTn>
                                        <p:tgtEl>
                                          <p:spTgt spid="5">
                                            <p:txEl>
                                              <p:pRg st="0" end="0"/>
                                            </p:txEl>
                                          </p:spTgt>
                                        </p:tgtEl>
                                        <p:attrNameLst>
                                          <p:attrName>style.visibility</p:attrName>
                                        </p:attrNameLst>
                                      </p:cBhvr>
                                      <p:to>
                                        <p:strVal val="visible"/>
                                      </p:to>
                                    </p:set>
                                    <p:animEffect transition="in" filter="box(in)">
                                      <p:cBhvr>
                                        <p:cTn id="12" dur="500"/>
                                        <p:tgtEl>
                                          <p:spTgt spid="5">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nodeType="clickEffect">
                                  <p:stCondLst>
                                    <p:cond delay="0"/>
                                  </p:stCondLst>
                                  <p:childTnLst>
                                    <p:set>
                                      <p:cBhvr>
                                        <p:cTn id="16" dur="1" fill="hold">
                                          <p:stCondLst>
                                            <p:cond delay="0"/>
                                          </p:stCondLst>
                                        </p:cTn>
                                        <p:tgtEl>
                                          <p:spTgt spid="6">
                                            <p:txEl>
                                              <p:pRg st="0" end="0"/>
                                            </p:txEl>
                                          </p:spTgt>
                                        </p:tgtEl>
                                        <p:attrNameLst>
                                          <p:attrName>style.visibility</p:attrName>
                                        </p:attrNameLst>
                                      </p:cBhvr>
                                      <p:to>
                                        <p:strVal val="visible"/>
                                      </p:to>
                                    </p:set>
                                    <p:animEffect transition="in" filter="box(in)">
                                      <p:cBhvr>
                                        <p:cTn id="17" dur="500"/>
                                        <p:tgtEl>
                                          <p:spTgt spid="6">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 presetClass="entr" presetSubtype="4" fill="hold" nodeType="clickEffect">
                                  <p:stCondLst>
                                    <p:cond delay="0"/>
                                  </p:stCondLst>
                                  <p:childTnLst>
                                    <p:set>
                                      <p:cBhvr>
                                        <p:cTn id="21" dur="1" fill="hold">
                                          <p:stCondLst>
                                            <p:cond delay="0"/>
                                          </p:stCondLst>
                                        </p:cTn>
                                        <p:tgtEl>
                                          <p:spTgt spid="6">
                                            <p:txEl>
                                              <p:pRg st="2" end="2"/>
                                            </p:txEl>
                                          </p:spTgt>
                                        </p:tgtEl>
                                        <p:attrNameLst>
                                          <p:attrName>style.visibility</p:attrName>
                                        </p:attrNameLst>
                                      </p:cBhvr>
                                      <p:to>
                                        <p:strVal val="visible"/>
                                      </p:to>
                                    </p:set>
                                    <p:anim calcmode="lin" valueType="num">
                                      <p:cBhvr additive="base">
                                        <p:cTn id="22" dur="500" fill="hold"/>
                                        <p:tgtEl>
                                          <p:spTgt spid="6">
                                            <p:txEl>
                                              <p:pRg st="2" end="2"/>
                                            </p:txEl>
                                          </p:spTgt>
                                        </p:tgtEl>
                                        <p:attrNameLst>
                                          <p:attrName>ppt_x</p:attrName>
                                        </p:attrNameLst>
                                      </p:cBhvr>
                                      <p:tavLst>
                                        <p:tav tm="0">
                                          <p:val>
                                            <p:strVal val="#ppt_x"/>
                                          </p:val>
                                        </p:tav>
                                        <p:tav tm="100000">
                                          <p:val>
                                            <p:strVal val="#ppt_x"/>
                                          </p:val>
                                        </p:tav>
                                      </p:tavLst>
                                    </p:anim>
                                    <p:anim calcmode="lin" valueType="num">
                                      <p:cBhvr additive="base">
                                        <p:cTn id="23" dur="500" fill="hold"/>
                                        <p:tgtEl>
                                          <p:spTgt spid="6">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 presetClass="entr" presetSubtype="4" fill="hold" nodeType="clickEffect">
                                  <p:stCondLst>
                                    <p:cond delay="0"/>
                                  </p:stCondLst>
                                  <p:childTnLst>
                                    <p:set>
                                      <p:cBhvr>
                                        <p:cTn id="27" dur="1" fill="hold">
                                          <p:stCondLst>
                                            <p:cond delay="0"/>
                                          </p:stCondLst>
                                        </p:cTn>
                                        <p:tgtEl>
                                          <p:spTgt spid="6">
                                            <p:txEl>
                                              <p:pRg st="3" end="3"/>
                                            </p:txEl>
                                          </p:spTgt>
                                        </p:tgtEl>
                                        <p:attrNameLst>
                                          <p:attrName>style.visibility</p:attrName>
                                        </p:attrNameLst>
                                      </p:cBhvr>
                                      <p:to>
                                        <p:strVal val="visible"/>
                                      </p:to>
                                    </p:set>
                                    <p:anim calcmode="lin" valueType="num">
                                      <p:cBhvr additive="base">
                                        <p:cTn id="28" dur="500" fill="hold"/>
                                        <p:tgtEl>
                                          <p:spTgt spid="6">
                                            <p:txEl>
                                              <p:pRg st="3" end="3"/>
                                            </p:txEl>
                                          </p:spTgt>
                                        </p:tgtEl>
                                        <p:attrNameLst>
                                          <p:attrName>ppt_x</p:attrName>
                                        </p:attrNameLst>
                                      </p:cBhvr>
                                      <p:tavLst>
                                        <p:tav tm="0">
                                          <p:val>
                                            <p:strVal val="#ppt_x"/>
                                          </p:val>
                                        </p:tav>
                                        <p:tav tm="100000">
                                          <p:val>
                                            <p:strVal val="#ppt_x"/>
                                          </p:val>
                                        </p:tav>
                                      </p:tavLst>
                                    </p:anim>
                                    <p:anim calcmode="lin" valueType="num">
                                      <p:cBhvr additive="base">
                                        <p:cTn id="29" dur="500" fill="hold"/>
                                        <p:tgtEl>
                                          <p:spTgt spid="6">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6" presetClass="entr" presetSubtype="16" fill="hold" nodeType="clickEffect">
                                  <p:stCondLst>
                                    <p:cond delay="0"/>
                                  </p:stCondLst>
                                  <p:childTnLst>
                                    <p:set>
                                      <p:cBhvr>
                                        <p:cTn id="33" dur="1" fill="hold">
                                          <p:stCondLst>
                                            <p:cond delay="0"/>
                                          </p:stCondLst>
                                        </p:cTn>
                                        <p:tgtEl>
                                          <p:spTgt spid="7">
                                            <p:txEl>
                                              <p:pRg st="0" end="0"/>
                                            </p:txEl>
                                          </p:spTgt>
                                        </p:tgtEl>
                                        <p:attrNameLst>
                                          <p:attrName>style.visibility</p:attrName>
                                        </p:attrNameLst>
                                      </p:cBhvr>
                                      <p:to>
                                        <p:strVal val="visible"/>
                                      </p:to>
                                    </p:set>
                                    <p:animEffect transition="in" filter="circle(in)">
                                      <p:cBhvr>
                                        <p:cTn id="34" dur="2000"/>
                                        <p:tgtEl>
                                          <p:spTgt spid="7">
                                            <p:txEl>
                                              <p:pRg st="0" end="0"/>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2" presetClass="entr" presetSubtype="4" fill="hold" nodeType="clickEffect">
                                  <p:stCondLst>
                                    <p:cond delay="0"/>
                                  </p:stCondLst>
                                  <p:childTnLst>
                                    <p:set>
                                      <p:cBhvr>
                                        <p:cTn id="38" dur="1" fill="hold">
                                          <p:stCondLst>
                                            <p:cond delay="0"/>
                                          </p:stCondLst>
                                        </p:cTn>
                                        <p:tgtEl>
                                          <p:spTgt spid="7">
                                            <p:txEl>
                                              <p:pRg st="2" end="2"/>
                                            </p:txEl>
                                          </p:spTgt>
                                        </p:tgtEl>
                                        <p:attrNameLst>
                                          <p:attrName>style.visibility</p:attrName>
                                        </p:attrNameLst>
                                      </p:cBhvr>
                                      <p:to>
                                        <p:strVal val="visible"/>
                                      </p:to>
                                    </p:set>
                                    <p:anim calcmode="lin" valueType="num">
                                      <p:cBhvr additive="base">
                                        <p:cTn id="39" dur="500" fill="hold"/>
                                        <p:tgtEl>
                                          <p:spTgt spid="7">
                                            <p:txEl>
                                              <p:pRg st="2" end="2"/>
                                            </p:txEl>
                                          </p:spTgt>
                                        </p:tgtEl>
                                        <p:attrNameLst>
                                          <p:attrName>ppt_x</p:attrName>
                                        </p:attrNameLst>
                                      </p:cBhvr>
                                      <p:tavLst>
                                        <p:tav tm="0">
                                          <p:val>
                                            <p:strVal val="#ppt_x"/>
                                          </p:val>
                                        </p:tav>
                                        <p:tav tm="100000">
                                          <p:val>
                                            <p:strVal val="#ppt_x"/>
                                          </p:val>
                                        </p:tav>
                                      </p:tavLst>
                                    </p:anim>
                                    <p:anim calcmode="lin" valueType="num">
                                      <p:cBhvr additive="base">
                                        <p:cTn id="40" dur="500" fill="hold"/>
                                        <p:tgtEl>
                                          <p:spTgt spid="7">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4"/>
          <p:cNvSpPr>
            <a:spLocks noChangeArrowheads="1"/>
          </p:cNvSpPr>
          <p:nvPr/>
        </p:nvSpPr>
        <p:spPr bwMode="auto">
          <a:xfrm>
            <a:off x="838200" y="838200"/>
            <a:ext cx="7391400" cy="4462760"/>
          </a:xfrm>
          <a:prstGeom prst="rect">
            <a:avLst/>
          </a:prstGeom>
          <a:noFill/>
          <a:ln w="9525">
            <a:noFill/>
            <a:miter lim="800000"/>
            <a:headEnd/>
            <a:tailEnd/>
          </a:ln>
        </p:spPr>
        <p:txBody>
          <a:bodyPr wrap="square" anchor="ctr">
            <a:spAutoFit/>
          </a:bodyPr>
          <a:lstStyle/>
          <a:p>
            <a:pPr algn="ctr"/>
            <a:r>
              <a:rPr lang="en-US" sz="3200" dirty="0" smtClean="0"/>
              <a:t>Proposed system</a:t>
            </a:r>
          </a:p>
          <a:p>
            <a:pPr algn="ctr"/>
            <a:endParaRPr lang="en-US" dirty="0"/>
          </a:p>
          <a:p>
            <a:pPr algn="just">
              <a:buFont typeface="Wingdings" pitchFamily="2" charset="2"/>
              <a:buChar char="Ø"/>
            </a:pPr>
            <a:r>
              <a:rPr lang="en-US" sz="2400" u="none" dirty="0"/>
              <a:t>To debug the existing system, remove procedures those cause data  redundancy, make navigational sequence proper.</a:t>
            </a:r>
          </a:p>
          <a:p>
            <a:pPr algn="just">
              <a:buFont typeface="Wingdings" pitchFamily="2" charset="2"/>
              <a:buChar char="Ø"/>
            </a:pPr>
            <a:endParaRPr lang="en-US" sz="2400" u="none" dirty="0"/>
          </a:p>
          <a:p>
            <a:pPr algn="just">
              <a:buFont typeface="Wingdings" pitchFamily="2" charset="2"/>
              <a:buChar char="Ø"/>
            </a:pPr>
            <a:r>
              <a:rPr lang="en-US" sz="2400" u="none" dirty="0"/>
              <a:t> To provide information about audits on different level and also to reflect the current work status depending on organization/auditor or date. </a:t>
            </a:r>
          </a:p>
          <a:p>
            <a:pPr algn="just">
              <a:buFont typeface="Wingdings" pitchFamily="2" charset="2"/>
              <a:buChar char="Ø"/>
            </a:pPr>
            <a:endParaRPr lang="en-US" sz="2400" u="none" dirty="0"/>
          </a:p>
          <a:p>
            <a:pPr algn="just">
              <a:buFont typeface="Wingdings" pitchFamily="2" charset="2"/>
              <a:buChar char="Ø"/>
            </a:pPr>
            <a:r>
              <a:rPr lang="en-US" sz="2400" u="none" dirty="0"/>
              <a:t>To build strong password mechanism.</a:t>
            </a:r>
          </a:p>
          <a:p>
            <a:pPr>
              <a:buFont typeface="Wingdings" pitchFamily="2" charset="2"/>
              <a:buChar char="Ø"/>
            </a:pPr>
            <a:endParaRPr lang="en-US" u="none"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blinds(horizontal)">
                                      <p:cBhvr>
                                        <p:cTn id="7" dur="500"/>
                                        <p:tgtEl>
                                          <p:spTgt spid="2">
                                            <p:txEl>
                                              <p:pRg st="2" end="2"/>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2">
                                            <p:txEl>
                                              <p:pRg st="4" end="4"/>
                                            </p:txEl>
                                          </p:spTgt>
                                        </p:tgtEl>
                                        <p:attrNameLst>
                                          <p:attrName>style.visibility</p:attrName>
                                        </p:attrNameLst>
                                      </p:cBhvr>
                                      <p:to>
                                        <p:strVal val="visible"/>
                                      </p:to>
                                    </p:set>
                                    <p:animEffect transition="in" filter="blinds(horizontal)">
                                      <p:cBhvr>
                                        <p:cTn id="10" dur="500"/>
                                        <p:tgtEl>
                                          <p:spTgt spid="2">
                                            <p:txEl>
                                              <p:pRg st="4" end="4"/>
                                            </p:txEl>
                                          </p:spTgt>
                                        </p:tgtEl>
                                      </p:cBhvr>
                                    </p:animEffect>
                                  </p:childTnLst>
                                </p:cTn>
                              </p:par>
                              <p:par>
                                <p:cTn id="11" presetID="3" presetClass="entr" presetSubtype="10" fill="hold" nodeType="withEffect">
                                  <p:stCondLst>
                                    <p:cond delay="0"/>
                                  </p:stCondLst>
                                  <p:childTnLst>
                                    <p:set>
                                      <p:cBhvr>
                                        <p:cTn id="12" dur="1" fill="hold">
                                          <p:stCondLst>
                                            <p:cond delay="0"/>
                                          </p:stCondLst>
                                        </p:cTn>
                                        <p:tgtEl>
                                          <p:spTgt spid="2">
                                            <p:txEl>
                                              <p:pRg st="6" end="6"/>
                                            </p:txEl>
                                          </p:spTgt>
                                        </p:tgtEl>
                                        <p:attrNameLst>
                                          <p:attrName>style.visibility</p:attrName>
                                        </p:attrNameLst>
                                      </p:cBhvr>
                                      <p:to>
                                        <p:strVal val="visible"/>
                                      </p:to>
                                    </p:set>
                                    <p:animEffect transition="in" filter="blinds(horizontal)">
                                      <p:cBhvr>
                                        <p:cTn id="13"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4"/>
          <p:cNvSpPr>
            <a:spLocks noChangeArrowheads="1"/>
          </p:cNvSpPr>
          <p:nvPr/>
        </p:nvSpPr>
        <p:spPr bwMode="auto">
          <a:xfrm>
            <a:off x="1646237" y="863025"/>
            <a:ext cx="6202363" cy="584775"/>
          </a:xfrm>
          <a:prstGeom prst="rect">
            <a:avLst/>
          </a:prstGeom>
          <a:noFill/>
          <a:ln w="9525">
            <a:noFill/>
            <a:miter lim="800000"/>
            <a:headEnd/>
            <a:tailEnd/>
          </a:ln>
        </p:spPr>
        <p:txBody>
          <a:bodyPr wrap="square" anchor="ctr">
            <a:spAutoFit/>
          </a:bodyPr>
          <a:lstStyle/>
          <a:p>
            <a:pPr algn="ctr" eaLnBrk="1" hangingPunct="1"/>
            <a:r>
              <a:rPr lang="en-US" sz="3200" dirty="0" smtClean="0"/>
              <a:t>Need for Computerization</a:t>
            </a:r>
            <a:endParaRPr lang="en-US" sz="3200" dirty="0"/>
          </a:p>
        </p:txBody>
      </p:sp>
      <p:sp>
        <p:nvSpPr>
          <p:cNvPr id="3" name="Rectangle 5"/>
          <p:cNvSpPr>
            <a:spLocks noChangeArrowheads="1"/>
          </p:cNvSpPr>
          <p:nvPr/>
        </p:nvSpPr>
        <p:spPr bwMode="auto">
          <a:xfrm>
            <a:off x="609600" y="1647885"/>
            <a:ext cx="8077200" cy="4524315"/>
          </a:xfrm>
          <a:prstGeom prst="rect">
            <a:avLst/>
          </a:prstGeom>
          <a:noFill/>
          <a:ln w="9525">
            <a:noFill/>
            <a:miter lim="800000"/>
            <a:headEnd/>
            <a:tailEnd/>
          </a:ln>
        </p:spPr>
        <p:txBody>
          <a:bodyPr wrap="square" anchor="ctr">
            <a:spAutoFit/>
          </a:bodyPr>
          <a:lstStyle/>
          <a:p>
            <a:pPr algn="just">
              <a:buFont typeface="Wingdings" pitchFamily="2" charset="2"/>
              <a:buChar char="Ø"/>
              <a:tabLst>
                <a:tab pos="228600" algn="l"/>
              </a:tabLst>
            </a:pPr>
            <a:r>
              <a:rPr lang="en-US" sz="2400" u="none" dirty="0" smtClean="0"/>
              <a:t>Facilitating </a:t>
            </a:r>
            <a:r>
              <a:rPr lang="en-US" sz="2400" u="none" dirty="0"/>
              <a:t>desired information display, very quickly, by retrieving information from users.</a:t>
            </a:r>
          </a:p>
          <a:p>
            <a:pPr algn="just">
              <a:buFont typeface="Wingdings" pitchFamily="2" charset="2"/>
              <a:buChar char="Ø"/>
              <a:tabLst>
                <a:tab pos="228600" algn="l"/>
              </a:tabLst>
            </a:pPr>
            <a:endParaRPr lang="en-US" sz="2400" u="none" dirty="0"/>
          </a:p>
          <a:p>
            <a:pPr algn="just">
              <a:buFont typeface="Wingdings" pitchFamily="2" charset="2"/>
              <a:buChar char="Ø"/>
              <a:tabLst>
                <a:tab pos="228600" algn="l"/>
              </a:tabLst>
            </a:pPr>
            <a:r>
              <a:rPr lang="en-US" sz="2400" u="none" dirty="0"/>
              <a:t>Facilitating various statistical information which helps in decision-making?</a:t>
            </a:r>
          </a:p>
          <a:p>
            <a:pPr algn="just">
              <a:buFont typeface="Wingdings" pitchFamily="2" charset="2"/>
              <a:buChar char="Ø"/>
              <a:tabLst>
                <a:tab pos="228600" algn="l"/>
              </a:tabLst>
            </a:pPr>
            <a:endParaRPr lang="en-US" sz="2400" u="none" dirty="0"/>
          </a:p>
          <a:p>
            <a:pPr algn="just">
              <a:buFont typeface="Wingdings" pitchFamily="2" charset="2"/>
              <a:buChar char="Ø"/>
              <a:tabLst>
                <a:tab pos="228600" algn="l"/>
              </a:tabLst>
            </a:pPr>
            <a:r>
              <a:rPr lang="en-US" sz="2400" u="none" dirty="0"/>
              <a:t>To reduce manual efforts in activities that involved repetitive work.</a:t>
            </a:r>
          </a:p>
          <a:p>
            <a:pPr algn="just">
              <a:buFont typeface="Wingdings" pitchFamily="2" charset="2"/>
              <a:buChar char="Ø"/>
              <a:tabLst>
                <a:tab pos="228600" algn="l"/>
              </a:tabLst>
            </a:pPr>
            <a:endParaRPr lang="en-US" sz="2400" u="none" dirty="0"/>
          </a:p>
          <a:p>
            <a:pPr algn="just">
              <a:buFont typeface="Wingdings" pitchFamily="2" charset="2"/>
              <a:buChar char="Ø"/>
              <a:tabLst>
                <a:tab pos="228600" algn="l"/>
              </a:tabLst>
            </a:pPr>
            <a:r>
              <a:rPr lang="en-US" sz="2400" u="none" dirty="0"/>
              <a:t>Updating and deletion of such a huge amount of data will become easier.</a:t>
            </a:r>
          </a:p>
          <a:p>
            <a:pPr algn="just">
              <a:tabLst>
                <a:tab pos="228600" algn="l"/>
              </a:tabLst>
            </a:pPr>
            <a:endParaRPr lang="en-US" sz="2400" u="none"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3">
                                            <p:txEl>
                                              <p:pRg st="2" end="2"/>
                                            </p:txEl>
                                          </p:spTgt>
                                        </p:tgtEl>
                                        <p:attrNameLst>
                                          <p:attrName>style.visibility</p:attrName>
                                        </p:attrNameLst>
                                      </p:cBhvr>
                                      <p:to>
                                        <p:strVal val="visible"/>
                                      </p:to>
                                    </p:set>
                                    <p:animEffect transition="in" filter="blinds(horizontal)">
                                      <p:cBhvr>
                                        <p:cTn id="10" dur="500"/>
                                        <p:tgtEl>
                                          <p:spTgt spid="3">
                                            <p:txEl>
                                              <p:pRg st="2" end="2"/>
                                            </p:txEl>
                                          </p:spTgt>
                                        </p:tgtEl>
                                      </p:cBhvr>
                                    </p:animEffect>
                                  </p:childTnLst>
                                </p:cTn>
                              </p:par>
                              <p:par>
                                <p:cTn id="11" presetID="3" presetClass="entr" presetSubtype="10" fill="hold" nodeType="withEffect">
                                  <p:stCondLst>
                                    <p:cond delay="0"/>
                                  </p:stCondLst>
                                  <p:childTnLst>
                                    <p:set>
                                      <p:cBhvr>
                                        <p:cTn id="12" dur="1" fill="hold">
                                          <p:stCondLst>
                                            <p:cond delay="0"/>
                                          </p:stCondLst>
                                        </p:cTn>
                                        <p:tgtEl>
                                          <p:spTgt spid="3">
                                            <p:txEl>
                                              <p:pRg st="4" end="4"/>
                                            </p:txEl>
                                          </p:spTgt>
                                        </p:tgtEl>
                                        <p:attrNameLst>
                                          <p:attrName>style.visibility</p:attrName>
                                        </p:attrNameLst>
                                      </p:cBhvr>
                                      <p:to>
                                        <p:strVal val="visible"/>
                                      </p:to>
                                    </p:set>
                                    <p:animEffect transition="in" filter="blinds(horizontal)">
                                      <p:cBhvr>
                                        <p:cTn id="13" dur="500"/>
                                        <p:tgtEl>
                                          <p:spTgt spid="3">
                                            <p:txEl>
                                              <p:pRg st="4" end="4"/>
                                            </p:txEl>
                                          </p:spTgt>
                                        </p:tgtEl>
                                      </p:cBhvr>
                                    </p:animEffect>
                                  </p:childTnLst>
                                </p:cTn>
                              </p:par>
                              <p:par>
                                <p:cTn id="14" presetID="3" presetClass="entr" presetSubtype="10" fill="hold" nodeType="withEffect">
                                  <p:stCondLst>
                                    <p:cond delay="0"/>
                                  </p:stCondLst>
                                  <p:childTnLst>
                                    <p:set>
                                      <p:cBhvr>
                                        <p:cTn id="15" dur="1" fill="hold">
                                          <p:stCondLst>
                                            <p:cond delay="0"/>
                                          </p:stCondLst>
                                        </p:cTn>
                                        <p:tgtEl>
                                          <p:spTgt spid="3">
                                            <p:txEl>
                                              <p:pRg st="6" end="6"/>
                                            </p:txEl>
                                          </p:spTgt>
                                        </p:tgtEl>
                                        <p:attrNameLst>
                                          <p:attrName>style.visibility</p:attrName>
                                        </p:attrNameLst>
                                      </p:cBhvr>
                                      <p:to>
                                        <p:strVal val="visible"/>
                                      </p:to>
                                    </p:set>
                                    <p:animEffect transition="in" filter="blinds(horizontal)">
                                      <p:cBhvr>
                                        <p:cTn id="16"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4"/>
          <p:cNvSpPr>
            <a:spLocks noChangeArrowheads="1"/>
          </p:cNvSpPr>
          <p:nvPr/>
        </p:nvSpPr>
        <p:spPr bwMode="auto">
          <a:xfrm>
            <a:off x="3657600" y="863025"/>
            <a:ext cx="1793875" cy="584775"/>
          </a:xfrm>
          <a:prstGeom prst="rect">
            <a:avLst/>
          </a:prstGeom>
          <a:noFill/>
          <a:ln w="9525">
            <a:noFill/>
            <a:miter lim="800000"/>
            <a:headEnd/>
            <a:tailEnd/>
          </a:ln>
        </p:spPr>
        <p:txBody>
          <a:bodyPr anchor="ctr">
            <a:spAutoFit/>
          </a:bodyPr>
          <a:lstStyle/>
          <a:p>
            <a:pPr algn="ctr" eaLnBrk="1" hangingPunct="1"/>
            <a:r>
              <a:rPr lang="en-US" sz="3200" dirty="0" smtClean="0"/>
              <a:t>Benefits</a:t>
            </a:r>
            <a:endParaRPr lang="en-US" sz="3200" dirty="0"/>
          </a:p>
        </p:txBody>
      </p:sp>
      <p:sp>
        <p:nvSpPr>
          <p:cNvPr id="3" name="Rectangle 5"/>
          <p:cNvSpPr>
            <a:spLocks noChangeArrowheads="1"/>
          </p:cNvSpPr>
          <p:nvPr/>
        </p:nvSpPr>
        <p:spPr bwMode="auto">
          <a:xfrm>
            <a:off x="609600" y="1583353"/>
            <a:ext cx="8153400" cy="4893647"/>
          </a:xfrm>
          <a:prstGeom prst="rect">
            <a:avLst/>
          </a:prstGeom>
          <a:noFill/>
          <a:ln w="9525">
            <a:noFill/>
            <a:miter lim="800000"/>
            <a:headEnd/>
            <a:tailEnd/>
          </a:ln>
        </p:spPr>
        <p:txBody>
          <a:bodyPr wrap="square" anchor="ctr">
            <a:spAutoFit/>
          </a:bodyPr>
          <a:lstStyle/>
          <a:p>
            <a:pPr>
              <a:buFont typeface="Wingdings" pitchFamily="2" charset="2"/>
              <a:buChar char="Ø"/>
              <a:tabLst>
                <a:tab pos="228600" algn="l"/>
              </a:tabLst>
            </a:pPr>
            <a:r>
              <a:rPr lang="en-US" sz="2400" u="none" dirty="0" smtClean="0"/>
              <a:t>User </a:t>
            </a:r>
            <a:r>
              <a:rPr lang="en-US" sz="2400" u="none" dirty="0"/>
              <a:t>is provided the option of monitoring the records he entered earlier. He can see the desired records with the variety of options provided by him.</a:t>
            </a:r>
          </a:p>
          <a:p>
            <a:pPr>
              <a:buFont typeface="Wingdings" pitchFamily="2" charset="2"/>
              <a:buChar char="Ø"/>
              <a:tabLst>
                <a:tab pos="228600" algn="l"/>
              </a:tabLst>
            </a:pPr>
            <a:endParaRPr lang="en-US" sz="2400" u="none" dirty="0"/>
          </a:p>
          <a:p>
            <a:pPr>
              <a:buFont typeface="Wingdings" pitchFamily="2" charset="2"/>
              <a:buChar char="Ø"/>
              <a:tabLst>
                <a:tab pos="228600" algn="l"/>
              </a:tabLst>
            </a:pPr>
            <a:r>
              <a:rPr lang="en-US" sz="2400" u="none" dirty="0"/>
              <a:t>Data storage and retrieval will become faster and easier to maintain because data is stored in a systematic manner and in a single database.</a:t>
            </a:r>
          </a:p>
          <a:p>
            <a:pPr>
              <a:buFont typeface="Wingdings" pitchFamily="2" charset="2"/>
              <a:buChar char="Ø"/>
              <a:tabLst>
                <a:tab pos="228600" algn="l"/>
              </a:tabLst>
            </a:pPr>
            <a:endParaRPr lang="en-US" sz="2400" u="none" dirty="0"/>
          </a:p>
          <a:p>
            <a:pPr>
              <a:buFont typeface="Wingdings" pitchFamily="2" charset="2"/>
              <a:buChar char="Ø"/>
              <a:tabLst>
                <a:tab pos="228600" algn="l"/>
              </a:tabLst>
            </a:pPr>
            <a:r>
              <a:rPr lang="en-US" sz="2400" u="none" dirty="0"/>
              <a:t>Easier and faster data transfer through latest technology associated with the computer and communication.</a:t>
            </a:r>
          </a:p>
          <a:p>
            <a:pPr>
              <a:buFont typeface="Wingdings" pitchFamily="2" charset="2"/>
              <a:buChar char="Ø"/>
              <a:tabLst>
                <a:tab pos="228600" algn="l"/>
              </a:tabLst>
            </a:pPr>
            <a:endParaRPr lang="en-US" sz="2400" u="none" dirty="0"/>
          </a:p>
          <a:p>
            <a:pPr>
              <a:buFont typeface="Wingdings" pitchFamily="2" charset="2"/>
              <a:buChar char="Ø"/>
              <a:tabLst>
                <a:tab pos="228600" algn="l"/>
              </a:tabLst>
            </a:pPr>
            <a:r>
              <a:rPr lang="en-US" sz="2400" u="none" dirty="0"/>
              <a:t>Through these features it will increase the efficiency, accuracy.</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3">
                                            <p:txEl>
                                              <p:pRg st="2" end="2"/>
                                            </p:txEl>
                                          </p:spTgt>
                                        </p:tgtEl>
                                        <p:attrNameLst>
                                          <p:attrName>style.visibility</p:attrName>
                                        </p:attrNameLst>
                                      </p:cBhvr>
                                      <p:to>
                                        <p:strVal val="visible"/>
                                      </p:to>
                                    </p:set>
                                    <p:animEffect transition="in" filter="blinds(horizontal)">
                                      <p:cBhvr>
                                        <p:cTn id="10" dur="500"/>
                                        <p:tgtEl>
                                          <p:spTgt spid="3">
                                            <p:txEl>
                                              <p:pRg st="2" end="2"/>
                                            </p:txEl>
                                          </p:spTgt>
                                        </p:tgtEl>
                                      </p:cBhvr>
                                    </p:animEffect>
                                  </p:childTnLst>
                                </p:cTn>
                              </p:par>
                              <p:par>
                                <p:cTn id="11" presetID="3" presetClass="entr" presetSubtype="10" fill="hold" nodeType="withEffect">
                                  <p:stCondLst>
                                    <p:cond delay="0"/>
                                  </p:stCondLst>
                                  <p:childTnLst>
                                    <p:set>
                                      <p:cBhvr>
                                        <p:cTn id="12" dur="1" fill="hold">
                                          <p:stCondLst>
                                            <p:cond delay="0"/>
                                          </p:stCondLst>
                                        </p:cTn>
                                        <p:tgtEl>
                                          <p:spTgt spid="3">
                                            <p:txEl>
                                              <p:charRg st="296" end="402"/>
                                            </p:txEl>
                                          </p:spTgt>
                                        </p:tgtEl>
                                        <p:attrNameLst>
                                          <p:attrName>style.visibility</p:attrName>
                                        </p:attrNameLst>
                                      </p:cBhvr>
                                      <p:to>
                                        <p:strVal val="visible"/>
                                      </p:to>
                                    </p:set>
                                    <p:animEffect transition="in" filter="blinds(horizontal)">
                                      <p:cBhvr>
                                        <p:cTn id="13" dur="500"/>
                                        <p:tgtEl>
                                          <p:spTgt spid="3">
                                            <p:txEl>
                                              <p:charRg st="296" end="402"/>
                                            </p:txEl>
                                          </p:spTgt>
                                        </p:tgtEl>
                                      </p:cBhvr>
                                    </p:animEffect>
                                  </p:childTnLst>
                                </p:cTn>
                              </p:par>
                              <p:par>
                                <p:cTn id="14" presetID="3" presetClass="entr" presetSubtype="10" fill="hold" nodeType="withEffect">
                                  <p:stCondLst>
                                    <p:cond delay="0"/>
                                  </p:stCondLst>
                                  <p:childTnLst>
                                    <p:set>
                                      <p:cBhvr>
                                        <p:cTn id="15" dur="1" fill="hold">
                                          <p:stCondLst>
                                            <p:cond delay="0"/>
                                          </p:stCondLst>
                                        </p:cTn>
                                        <p:tgtEl>
                                          <p:spTgt spid="3">
                                            <p:txEl>
                                              <p:charRg st="403" end="466"/>
                                            </p:txEl>
                                          </p:spTgt>
                                        </p:tgtEl>
                                        <p:attrNameLst>
                                          <p:attrName>style.visibility</p:attrName>
                                        </p:attrNameLst>
                                      </p:cBhvr>
                                      <p:to>
                                        <p:strVal val="visible"/>
                                      </p:to>
                                    </p:set>
                                    <p:animEffect transition="in" filter="blinds(horizontal)">
                                      <p:cBhvr>
                                        <p:cTn id="16" dur="500"/>
                                        <p:tgtEl>
                                          <p:spTgt spid="3">
                                            <p:txEl>
                                              <p:charRg st="403" end="46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4"/>
          <p:cNvSpPr>
            <a:spLocks noChangeArrowheads="1"/>
          </p:cNvSpPr>
          <p:nvPr/>
        </p:nvSpPr>
        <p:spPr bwMode="auto">
          <a:xfrm>
            <a:off x="457200" y="1600200"/>
            <a:ext cx="8229600" cy="3416320"/>
          </a:xfrm>
          <a:prstGeom prst="rect">
            <a:avLst/>
          </a:prstGeom>
          <a:noFill/>
          <a:ln w="9525">
            <a:noFill/>
            <a:miter lim="800000"/>
            <a:headEnd/>
            <a:tailEnd/>
          </a:ln>
        </p:spPr>
        <p:txBody>
          <a:bodyPr wrap="square" anchor="ctr">
            <a:spAutoFit/>
          </a:bodyPr>
          <a:lstStyle/>
          <a:p>
            <a:pPr algn="just">
              <a:tabLst>
                <a:tab pos="228600" algn="l"/>
              </a:tabLst>
            </a:pPr>
            <a:endParaRPr lang="en-US" sz="2400" dirty="0"/>
          </a:p>
          <a:p>
            <a:pPr algn="just">
              <a:buFont typeface="Wingdings" pitchFamily="2" charset="2"/>
              <a:buChar char="Ø"/>
              <a:tabLst>
                <a:tab pos="228600" algn="l"/>
              </a:tabLst>
            </a:pPr>
            <a:r>
              <a:rPr lang="en-US" sz="2400" u="none" dirty="0"/>
              <a:t>The size of the database increases day-by-day, increasing the load on the database back up and data maintenance activity.</a:t>
            </a:r>
          </a:p>
          <a:p>
            <a:pPr algn="just">
              <a:buFontTx/>
              <a:buChar char="•"/>
              <a:tabLst>
                <a:tab pos="228600" algn="l"/>
              </a:tabLst>
            </a:pPr>
            <a:endParaRPr lang="en-US" sz="2400" u="none" dirty="0"/>
          </a:p>
          <a:p>
            <a:pPr algn="just">
              <a:buFontTx/>
              <a:buChar char="•"/>
              <a:tabLst>
                <a:tab pos="228600" algn="l"/>
              </a:tabLst>
            </a:pPr>
            <a:endParaRPr lang="en-US" sz="2400" u="none" dirty="0"/>
          </a:p>
          <a:p>
            <a:pPr algn="just">
              <a:buFont typeface="Wingdings" pitchFamily="2" charset="2"/>
              <a:buChar char="Ø"/>
              <a:tabLst>
                <a:tab pos="228600" algn="l"/>
              </a:tabLst>
            </a:pPr>
            <a:r>
              <a:rPr lang="en-US" sz="2400" u="none" dirty="0"/>
              <a:t>Training for simple computer operations is necessary for the   users working on the system.</a:t>
            </a:r>
          </a:p>
          <a:p>
            <a:pPr algn="just">
              <a:buFontTx/>
              <a:buChar char="•"/>
              <a:tabLst>
                <a:tab pos="228600" algn="l"/>
              </a:tabLst>
            </a:pPr>
            <a:endParaRPr lang="en-US" sz="2400" u="none" dirty="0"/>
          </a:p>
        </p:txBody>
      </p:sp>
      <p:sp>
        <p:nvSpPr>
          <p:cNvPr id="3" name="Text Box 5"/>
          <p:cNvSpPr txBox="1">
            <a:spLocks noChangeArrowheads="1"/>
          </p:cNvSpPr>
          <p:nvPr/>
        </p:nvSpPr>
        <p:spPr bwMode="auto">
          <a:xfrm>
            <a:off x="3505200" y="838200"/>
            <a:ext cx="2231701" cy="584775"/>
          </a:xfrm>
          <a:prstGeom prst="rect">
            <a:avLst/>
          </a:prstGeom>
          <a:noFill/>
          <a:ln w="9525">
            <a:noFill/>
            <a:miter lim="800000"/>
            <a:headEnd/>
            <a:tailEnd/>
          </a:ln>
        </p:spPr>
        <p:txBody>
          <a:bodyPr wrap="none">
            <a:spAutoFit/>
          </a:bodyPr>
          <a:lstStyle/>
          <a:p>
            <a:r>
              <a:rPr lang="en-US" sz="3200" dirty="0" smtClean="0"/>
              <a:t>Limitations</a:t>
            </a:r>
            <a:endParaRPr lang="en-US" sz="32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blinds(horizontal)">
                                      <p:cBhvr>
                                        <p:cTn id="7" dur="500"/>
                                        <p:tgtEl>
                                          <p:spTgt spid="2">
                                            <p:txEl>
                                              <p:pRg st="1" end="1"/>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2">
                                            <p:txEl>
                                              <p:pRg st="4" end="4"/>
                                            </p:txEl>
                                          </p:spTgt>
                                        </p:tgtEl>
                                        <p:attrNameLst>
                                          <p:attrName>style.visibility</p:attrName>
                                        </p:attrNameLst>
                                      </p:cBhvr>
                                      <p:to>
                                        <p:strVal val="visible"/>
                                      </p:to>
                                    </p:set>
                                    <p:animEffect transition="in" filter="blinds(horizontal)">
                                      <p:cBhvr>
                                        <p:cTn id="10"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5"/>
          <p:cNvSpPr>
            <a:spLocks noChangeArrowheads="1"/>
          </p:cNvSpPr>
          <p:nvPr/>
        </p:nvSpPr>
        <p:spPr bwMode="auto">
          <a:xfrm>
            <a:off x="0" y="176213"/>
            <a:ext cx="9144000" cy="0"/>
          </a:xfrm>
          <a:prstGeom prst="rect">
            <a:avLst/>
          </a:prstGeom>
          <a:noFill/>
          <a:ln w="9525">
            <a:noFill/>
            <a:miter lim="800000"/>
            <a:headEnd/>
            <a:tailEnd/>
          </a:ln>
        </p:spPr>
        <p:txBody>
          <a:bodyPr wrap="none" anchor="ctr">
            <a:spAutoFit/>
          </a:bodyPr>
          <a:lstStyle/>
          <a:p>
            <a:endParaRPr lang="en-US"/>
          </a:p>
        </p:txBody>
      </p:sp>
      <p:graphicFrame>
        <p:nvGraphicFramePr>
          <p:cNvPr id="3" name="Object 0"/>
          <p:cNvGraphicFramePr>
            <a:graphicFrameLocks noChangeAspect="1"/>
          </p:cNvGraphicFramePr>
          <p:nvPr/>
        </p:nvGraphicFramePr>
        <p:xfrm>
          <a:off x="685800" y="228600"/>
          <a:ext cx="7848600" cy="6276975"/>
        </p:xfrm>
        <a:graphic>
          <a:graphicData uri="http://schemas.openxmlformats.org/presentationml/2006/ole">
            <p:oleObj spid="_x0000_s1026" r:id="rId3" imgW="5433974" imgH="6505651" progId="Visio.Drawing.11">
              <p:embed/>
            </p:oleObj>
          </a:graphicData>
        </a:graphic>
      </p:graphicFrame>
      <p:sp>
        <p:nvSpPr>
          <p:cNvPr id="4" name="Text Box 6"/>
          <p:cNvSpPr txBox="1">
            <a:spLocks noChangeArrowheads="1"/>
          </p:cNvSpPr>
          <p:nvPr/>
        </p:nvSpPr>
        <p:spPr bwMode="auto">
          <a:xfrm>
            <a:off x="2895600" y="939225"/>
            <a:ext cx="3810000" cy="584775"/>
          </a:xfrm>
          <a:prstGeom prst="rect">
            <a:avLst/>
          </a:prstGeom>
          <a:noFill/>
          <a:ln w="9525">
            <a:noFill/>
            <a:miter lim="800000"/>
            <a:headEnd/>
            <a:tailEnd/>
          </a:ln>
        </p:spPr>
        <p:txBody>
          <a:bodyPr>
            <a:spAutoFit/>
          </a:bodyPr>
          <a:lstStyle/>
          <a:p>
            <a:r>
              <a:rPr lang="en-US" sz="3200" dirty="0"/>
              <a:t>Use Case </a:t>
            </a:r>
            <a:r>
              <a:rPr lang="en-US" sz="3200" dirty="0" smtClean="0"/>
              <a:t>Diagrams</a:t>
            </a:r>
            <a:endParaRPr lang="en-US" sz="3200"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050" name="Object 2"/>
          <p:cNvGraphicFramePr>
            <a:graphicFrameLocks noChangeAspect="1"/>
          </p:cNvGraphicFramePr>
          <p:nvPr/>
        </p:nvGraphicFramePr>
        <p:xfrm>
          <a:off x="609600" y="-2667000"/>
          <a:ext cx="8077200" cy="9144000"/>
        </p:xfrm>
        <a:graphic>
          <a:graphicData uri="http://schemas.openxmlformats.org/presentationml/2006/ole">
            <p:oleObj spid="_x0000_s2050" r:id="rId3" imgW="5416906" imgH="8500262" progId="Visio.Drawing.11">
              <p:embed/>
            </p:oleObj>
          </a:graphicData>
        </a:graphic>
      </p:graphicFrame>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074" name="Object 2"/>
          <p:cNvGraphicFramePr>
            <a:graphicFrameLocks noChangeAspect="1"/>
          </p:cNvGraphicFramePr>
          <p:nvPr/>
        </p:nvGraphicFramePr>
        <p:xfrm>
          <a:off x="838200" y="-1905000"/>
          <a:ext cx="8001000" cy="8143875"/>
        </p:xfrm>
        <a:graphic>
          <a:graphicData uri="http://schemas.openxmlformats.org/presentationml/2006/ole">
            <p:oleObj spid="_x0000_s3074" r:id="rId3" imgW="5812231" imgH="8140294" progId="Visio.Drawing.11">
              <p:embed/>
            </p:oleObj>
          </a:graphicData>
        </a:graphic>
      </p:graphicFrame>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098" name="Object 2"/>
          <p:cNvGraphicFramePr>
            <a:graphicFrameLocks noChangeAspect="1"/>
          </p:cNvGraphicFramePr>
          <p:nvPr/>
        </p:nvGraphicFramePr>
        <p:xfrm>
          <a:off x="0" y="-3657600"/>
          <a:ext cx="8915400" cy="9067800"/>
        </p:xfrm>
        <a:graphic>
          <a:graphicData uri="http://schemas.openxmlformats.org/presentationml/2006/ole">
            <p:oleObj spid="_x0000_s4098" r:id="rId3" imgW="5751881" imgH="9760306" progId="Visio.Drawing.11">
              <p:embed/>
            </p:oleObj>
          </a:graphicData>
        </a:graphic>
      </p:graphicFrame>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6"/>
          <p:cNvSpPr txBox="1">
            <a:spLocks noChangeArrowheads="1"/>
          </p:cNvSpPr>
          <p:nvPr/>
        </p:nvSpPr>
        <p:spPr bwMode="auto">
          <a:xfrm>
            <a:off x="3394075" y="838200"/>
            <a:ext cx="3159125" cy="584775"/>
          </a:xfrm>
          <a:prstGeom prst="rect">
            <a:avLst/>
          </a:prstGeom>
          <a:noFill/>
          <a:ln w="9525">
            <a:noFill/>
            <a:miter lim="800000"/>
            <a:headEnd/>
            <a:tailEnd/>
          </a:ln>
        </p:spPr>
        <p:txBody>
          <a:bodyPr wrap="square">
            <a:spAutoFit/>
          </a:bodyPr>
          <a:lstStyle/>
          <a:p>
            <a:r>
              <a:rPr lang="en-US" sz="3200" dirty="0"/>
              <a:t>Output </a:t>
            </a:r>
            <a:r>
              <a:rPr lang="en-US" sz="3200" dirty="0" smtClean="0"/>
              <a:t>Screens</a:t>
            </a:r>
            <a:endParaRPr lang="en-US" sz="3200" dirty="0"/>
          </a:p>
        </p:txBody>
      </p:sp>
      <p:sp>
        <p:nvSpPr>
          <p:cNvPr id="5149" name="Rectangle 29"/>
          <p:cNvSpPr>
            <a:spLocks noChangeArrowheads="1"/>
          </p:cNvSpPr>
          <p:nvPr/>
        </p:nvSpPr>
        <p:spPr bwMode="auto">
          <a:xfrm>
            <a:off x="466745" y="1524001"/>
            <a:ext cx="1895455" cy="83099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tab pos="1628775" algn="l"/>
              </a:tabLst>
            </a:pPr>
            <a:r>
              <a:rPr kumimoji="0" lang="en-US" sz="2400" b="1" i="0" u="none" strike="noStrike" cap="none" normalizeH="0" baseline="0" dirty="0" smtClean="0">
                <a:ln>
                  <a:noFill/>
                </a:ln>
                <a:solidFill>
                  <a:schemeClr val="tx1"/>
                </a:solidFill>
                <a:effectLst/>
                <a:ea typeface="Times New Roman" pitchFamily="18" charset="0"/>
                <a:cs typeface="Times New Roman" pitchFamily="18" charset="0"/>
              </a:rPr>
              <a:t> Home Page</a:t>
            </a:r>
            <a:endParaRPr kumimoji="0" lang="en-US" sz="2400" b="0" i="0" u="none" strike="noStrike" cap="none" normalizeH="0" baseline="0" dirty="0" smtClean="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tab pos="1628775" algn="l"/>
              </a:tabLst>
            </a:pPr>
            <a:endParaRPr kumimoji="0" lang="en-US" sz="2400" b="0" i="0" u="none" strike="noStrike" cap="none" normalizeH="0" baseline="0" dirty="0" smtClean="0">
              <a:ln>
                <a:noFill/>
              </a:ln>
              <a:solidFill>
                <a:schemeClr val="tx1"/>
              </a:solidFill>
              <a:effectLst/>
            </a:endParaRPr>
          </a:p>
        </p:txBody>
      </p:sp>
      <p:pic>
        <p:nvPicPr>
          <p:cNvPr id="5148" name="Picture 3" descr="Home"/>
          <p:cNvPicPr>
            <a:picLocks noChangeAspect="1" noChangeArrowheads="1"/>
          </p:cNvPicPr>
          <p:nvPr/>
        </p:nvPicPr>
        <p:blipFill>
          <a:blip r:embed="rId2"/>
          <a:srcRect/>
          <a:stretch>
            <a:fillRect/>
          </a:stretch>
        </p:blipFill>
        <p:spPr bwMode="auto">
          <a:xfrm>
            <a:off x="404086" y="2133600"/>
            <a:ext cx="8282713" cy="4572000"/>
          </a:xfrm>
          <a:prstGeom prst="rect">
            <a:avLst/>
          </a:prstGeom>
          <a:noFill/>
        </p:spPr>
      </p:pic>
      <p:sp>
        <p:nvSpPr>
          <p:cNvPr id="5150" name="Rectangle 30"/>
          <p:cNvSpPr>
            <a:spLocks noChangeArrowheads="1"/>
          </p:cNvSpPr>
          <p:nvPr/>
        </p:nvSpPr>
        <p:spPr bwMode="auto">
          <a:xfrm>
            <a:off x="0" y="38290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ChangeArrowheads="1"/>
          </p:cNvSpPr>
          <p:nvPr/>
        </p:nvSpPr>
        <p:spPr bwMode="auto">
          <a:xfrm>
            <a:off x="0" y="914400"/>
            <a:ext cx="3733800" cy="1631216"/>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4000" b="1" i="0" u="none" strike="noStrike" cap="none" normalizeH="0" baseline="0" dirty="0" smtClean="0">
                <a:ln>
                  <a:noFill/>
                </a:ln>
                <a:effectLst/>
                <a:ea typeface="Times New Roman" pitchFamily="18" charset="0"/>
                <a:cs typeface="Times New Roman" pitchFamily="18" charset="0"/>
              </a:rPr>
              <a:t>  </a:t>
            </a:r>
            <a:r>
              <a:rPr kumimoji="0" lang="en-US" sz="2400" b="1" i="0" u="none" strike="noStrike" cap="none" normalizeH="0" baseline="0" dirty="0" smtClean="0">
                <a:ln>
                  <a:noFill/>
                </a:ln>
                <a:effectLst/>
                <a:ea typeface="Times New Roman" pitchFamily="18" charset="0"/>
                <a:cs typeface="Times New Roman" pitchFamily="18" charset="0"/>
              </a:rPr>
              <a:t>Registration</a:t>
            </a:r>
            <a:r>
              <a:rPr kumimoji="0" lang="en-US" sz="4000" b="1" i="0" u="none" strike="noStrike" cap="none" normalizeH="0" baseline="0" dirty="0" smtClean="0">
                <a:ln>
                  <a:noFill/>
                </a:ln>
                <a:effectLst/>
                <a:ea typeface="Times New Roman" pitchFamily="18" charset="0"/>
                <a:cs typeface="Times New Roman" pitchFamily="18" charset="0"/>
              </a:rPr>
              <a:t> </a:t>
            </a:r>
            <a:r>
              <a:rPr kumimoji="0" lang="en-US" sz="2400" b="1" i="0" u="none" strike="noStrike" cap="none" normalizeH="0" baseline="0" dirty="0" smtClean="0">
                <a:ln>
                  <a:noFill/>
                </a:ln>
                <a:effectLst/>
                <a:ea typeface="Times New Roman" pitchFamily="18" charset="0"/>
                <a:cs typeface="Times New Roman" pitchFamily="18" charset="0"/>
              </a:rPr>
              <a:t>Form</a:t>
            </a:r>
            <a:endParaRPr kumimoji="0" lang="en-US" sz="2400" b="0" i="0" u="none" strike="noStrike" cap="none" normalizeH="0" baseline="0" dirty="0" smtClean="0">
              <a:ln>
                <a:noFill/>
              </a:ln>
              <a:effectLst/>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sz="6000" b="0" i="0" u="none" strike="noStrike" cap="none" normalizeH="0" baseline="0" dirty="0" smtClean="0">
              <a:ln>
                <a:noFill/>
              </a:ln>
              <a:effectLst/>
            </a:endParaRPr>
          </a:p>
        </p:txBody>
      </p:sp>
      <p:pic>
        <p:nvPicPr>
          <p:cNvPr id="12289" name="Picture 4" descr="Registration"/>
          <p:cNvPicPr>
            <a:picLocks noChangeAspect="1" noChangeArrowheads="1"/>
          </p:cNvPicPr>
          <p:nvPr/>
        </p:nvPicPr>
        <p:blipFill>
          <a:blip r:embed="rId2"/>
          <a:srcRect/>
          <a:stretch>
            <a:fillRect/>
          </a:stretch>
        </p:blipFill>
        <p:spPr bwMode="auto">
          <a:xfrm>
            <a:off x="381000" y="1676400"/>
            <a:ext cx="8382000" cy="4800600"/>
          </a:xfrm>
          <a:prstGeom prst="rect">
            <a:avLst/>
          </a:prstGeom>
          <a:noFill/>
        </p:spPr>
      </p:pic>
      <p:sp>
        <p:nvSpPr>
          <p:cNvPr id="12291" name="Rectangle 3"/>
          <p:cNvSpPr>
            <a:spLocks noChangeArrowheads="1"/>
          </p:cNvSpPr>
          <p:nvPr/>
        </p:nvSpPr>
        <p:spPr bwMode="auto">
          <a:xfrm>
            <a:off x="0" y="38290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4"/>
          <p:cNvSpPr txBox="1">
            <a:spLocks noChangeArrowheads="1"/>
          </p:cNvSpPr>
          <p:nvPr/>
        </p:nvSpPr>
        <p:spPr bwMode="auto">
          <a:xfrm>
            <a:off x="3043237" y="792162"/>
            <a:ext cx="2976563" cy="579438"/>
          </a:xfrm>
          <a:prstGeom prst="rect">
            <a:avLst/>
          </a:prstGeom>
          <a:noFill/>
          <a:ln w="9525">
            <a:noFill/>
            <a:miter lim="800000"/>
            <a:headEnd/>
            <a:tailEnd/>
          </a:ln>
        </p:spPr>
        <p:txBody>
          <a:bodyPr>
            <a:spAutoFit/>
          </a:bodyPr>
          <a:lstStyle/>
          <a:p>
            <a:pPr algn="ctr"/>
            <a:r>
              <a:rPr lang="en-US" sz="3200" dirty="0"/>
              <a:t>Introduction</a:t>
            </a:r>
          </a:p>
        </p:txBody>
      </p:sp>
      <p:sp>
        <p:nvSpPr>
          <p:cNvPr id="3" name="Text Box 5"/>
          <p:cNvSpPr txBox="1">
            <a:spLocks noChangeArrowheads="1"/>
          </p:cNvSpPr>
          <p:nvPr/>
        </p:nvSpPr>
        <p:spPr bwMode="auto">
          <a:xfrm>
            <a:off x="746125" y="1408112"/>
            <a:ext cx="7788275" cy="4739759"/>
          </a:xfrm>
          <a:prstGeom prst="rect">
            <a:avLst/>
          </a:prstGeom>
          <a:noFill/>
          <a:ln w="9525">
            <a:noFill/>
            <a:miter lim="800000"/>
            <a:headEnd/>
            <a:tailEnd/>
          </a:ln>
        </p:spPr>
        <p:txBody>
          <a:bodyPr>
            <a:spAutoFit/>
          </a:bodyPr>
          <a:lstStyle/>
          <a:p>
            <a:pPr algn="just">
              <a:buFont typeface="Wingdings" pitchFamily="2" charset="2"/>
              <a:buNone/>
            </a:pPr>
            <a:endParaRPr lang="en-US" sz="1800" b="0" i="0" u="none" dirty="0">
              <a:latin typeface="Tahoma" pitchFamily="34" charset="0"/>
            </a:endParaRPr>
          </a:p>
          <a:p>
            <a:pPr algn="just">
              <a:buFont typeface="Wingdings" pitchFamily="2" charset="2"/>
              <a:buChar char="Ø"/>
            </a:pPr>
            <a:r>
              <a:rPr lang="en-US" sz="2400" u="none" dirty="0"/>
              <a:t>The Defect Tracking System (DTS) is a web based  application that can be accessed throughout the Organization.</a:t>
            </a:r>
            <a:r>
              <a:rPr lang="en-US" sz="2000" b="0" i="0" u="none" dirty="0"/>
              <a:t> </a:t>
            </a:r>
          </a:p>
          <a:p>
            <a:pPr algn="just">
              <a:buFont typeface="Wingdings" pitchFamily="2" charset="2"/>
              <a:buChar char="Ø"/>
            </a:pPr>
            <a:endParaRPr lang="en-US" sz="2000" b="0" i="0" u="none" dirty="0"/>
          </a:p>
          <a:p>
            <a:pPr algn="just">
              <a:buFont typeface="Wingdings" pitchFamily="2" charset="2"/>
              <a:buChar char="Ø"/>
            </a:pPr>
            <a:r>
              <a:rPr lang="en-US" sz="2400" u="none" dirty="0"/>
              <a:t>This project is aimed at developing an online defect tracking system useful for applications developed in an organization </a:t>
            </a:r>
          </a:p>
          <a:p>
            <a:pPr algn="just">
              <a:buFont typeface="Wingdings" pitchFamily="2" charset="2"/>
              <a:buNone/>
            </a:pPr>
            <a:endParaRPr lang="en-US" sz="2400" u="none" dirty="0"/>
          </a:p>
          <a:p>
            <a:pPr algn="just">
              <a:buFont typeface="Wingdings" pitchFamily="2" charset="2"/>
              <a:buChar char="Ø"/>
            </a:pPr>
            <a:r>
              <a:rPr lang="en-US" sz="2400" u="none" dirty="0"/>
              <a:t>This system can be used for logging defects against an application/module, assigning defects to individuals and tracking the defects to resolution. </a:t>
            </a:r>
          </a:p>
          <a:p>
            <a:pPr algn="just">
              <a:buFont typeface="Wingdings" pitchFamily="2" charset="2"/>
              <a:buNone/>
            </a:pPr>
            <a:endParaRPr lang="en-US" sz="2400" u="none"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blinds(horizontal)">
                                      <p:cBhvr>
                                        <p:cTn id="7" dur="500"/>
                                        <p:tgtEl>
                                          <p:spTgt spid="3">
                                            <p:txEl>
                                              <p:pRg st="1" end="1"/>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3">
                                            <p:txEl>
                                              <p:pRg st="3" end="3"/>
                                            </p:txEl>
                                          </p:spTgt>
                                        </p:tgtEl>
                                        <p:attrNameLst>
                                          <p:attrName>style.visibility</p:attrName>
                                        </p:attrNameLst>
                                      </p:cBhvr>
                                      <p:to>
                                        <p:strVal val="visible"/>
                                      </p:to>
                                    </p:set>
                                    <p:animEffect transition="in" filter="blinds(horizontal)">
                                      <p:cBhvr>
                                        <p:cTn id="10" dur="500"/>
                                        <p:tgtEl>
                                          <p:spTgt spid="3">
                                            <p:txEl>
                                              <p:pRg st="3" end="3"/>
                                            </p:txEl>
                                          </p:spTgt>
                                        </p:tgtEl>
                                      </p:cBhvr>
                                    </p:animEffect>
                                  </p:childTnLst>
                                </p:cTn>
                              </p:par>
                              <p:par>
                                <p:cTn id="11" presetID="3" presetClass="entr" presetSubtype="10" fill="hold" nodeType="withEffect">
                                  <p:stCondLst>
                                    <p:cond delay="0"/>
                                  </p:stCondLst>
                                  <p:childTnLst>
                                    <p:set>
                                      <p:cBhvr>
                                        <p:cTn id="12" dur="1" fill="hold">
                                          <p:stCondLst>
                                            <p:cond delay="0"/>
                                          </p:stCondLst>
                                        </p:cTn>
                                        <p:tgtEl>
                                          <p:spTgt spid="3">
                                            <p:txEl>
                                              <p:pRg st="5" end="5"/>
                                            </p:txEl>
                                          </p:spTgt>
                                        </p:tgtEl>
                                        <p:attrNameLst>
                                          <p:attrName>style.visibility</p:attrName>
                                        </p:attrNameLst>
                                      </p:cBhvr>
                                      <p:to>
                                        <p:strVal val="visible"/>
                                      </p:to>
                                    </p:set>
                                    <p:animEffect transition="in" filter="blinds(horizontal)">
                                      <p:cBhvr>
                                        <p:cTn id="13"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ChangeArrowheads="1"/>
          </p:cNvSpPr>
          <p:nvPr/>
        </p:nvSpPr>
        <p:spPr bwMode="auto">
          <a:xfrm>
            <a:off x="228600" y="1066800"/>
            <a:ext cx="2133600" cy="73866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4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Admin</a:t>
            </a:r>
            <a:r>
              <a:rPr kumimoji="0" lang="en-US" sz="11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en-US" sz="2400" b="1" i="0" u="none" strike="noStrike" cap="none" normalizeH="0" baseline="0" dirty="0" smtClean="0">
                <a:ln>
                  <a:noFill/>
                </a:ln>
                <a:solidFill>
                  <a:schemeClr val="tx1"/>
                </a:solidFill>
                <a:effectLst/>
                <a:ea typeface="Times New Roman" pitchFamily="18" charset="0"/>
                <a:cs typeface="Times New Roman" pitchFamily="18" charset="0"/>
              </a:rPr>
              <a:t>home</a:t>
            </a:r>
            <a:endParaRPr kumimoji="0" lang="en-US" sz="2400" b="0" i="0" u="none" strike="noStrike" cap="none" normalizeH="0" baseline="0" dirty="0" smtClean="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smtClean="0">
              <a:ln>
                <a:noFill/>
              </a:ln>
              <a:solidFill>
                <a:schemeClr val="tx1"/>
              </a:solidFill>
              <a:effectLst/>
              <a:latin typeface="Arial" pitchFamily="34" charset="0"/>
            </a:endParaRPr>
          </a:p>
        </p:txBody>
      </p:sp>
      <p:pic>
        <p:nvPicPr>
          <p:cNvPr id="11265" name="Picture 4" descr="admin home"/>
          <p:cNvPicPr>
            <a:picLocks noChangeAspect="1" noChangeArrowheads="1"/>
          </p:cNvPicPr>
          <p:nvPr/>
        </p:nvPicPr>
        <p:blipFill>
          <a:blip r:embed="rId2"/>
          <a:srcRect/>
          <a:stretch>
            <a:fillRect/>
          </a:stretch>
        </p:blipFill>
        <p:spPr bwMode="auto">
          <a:xfrm>
            <a:off x="381000" y="1600200"/>
            <a:ext cx="8458200" cy="4876800"/>
          </a:xfrm>
          <a:prstGeom prst="rect">
            <a:avLst/>
          </a:prstGeom>
          <a:noFill/>
        </p:spPr>
      </p:pic>
      <p:sp>
        <p:nvSpPr>
          <p:cNvPr id="11267" name="Rectangle 3"/>
          <p:cNvSpPr>
            <a:spLocks noChangeArrowheads="1"/>
          </p:cNvSpPr>
          <p:nvPr/>
        </p:nvSpPr>
        <p:spPr bwMode="auto">
          <a:xfrm>
            <a:off x="0" y="382905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ChangeArrowheads="1"/>
          </p:cNvSpPr>
          <p:nvPr/>
        </p:nvSpPr>
        <p:spPr bwMode="auto">
          <a:xfrm>
            <a:off x="192196" y="1074003"/>
            <a:ext cx="2017604" cy="830997"/>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400" b="1" i="0" u="none" strike="noStrike" cap="none" normalizeH="0" baseline="0" dirty="0" smtClean="0">
                <a:ln>
                  <a:noFill/>
                </a:ln>
                <a:solidFill>
                  <a:schemeClr val="tx1"/>
                </a:solidFill>
                <a:effectLst/>
                <a:ea typeface="Times New Roman" pitchFamily="18" charset="0"/>
                <a:cs typeface="Times New Roman" pitchFamily="18" charset="0"/>
              </a:rPr>
              <a:t>Tester Home</a:t>
            </a:r>
            <a:endParaRPr kumimoji="0" lang="en-US" sz="2400" b="0" i="0" u="none" strike="noStrike" cap="none" normalizeH="0" baseline="0" dirty="0" smtClean="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endParaRPr>
          </a:p>
        </p:txBody>
      </p:sp>
      <p:pic>
        <p:nvPicPr>
          <p:cNvPr id="10241" name="Picture 2" descr="tester home"/>
          <p:cNvPicPr>
            <a:picLocks noChangeAspect="1" noChangeArrowheads="1"/>
          </p:cNvPicPr>
          <p:nvPr/>
        </p:nvPicPr>
        <p:blipFill>
          <a:blip r:embed="rId2"/>
          <a:srcRect/>
          <a:stretch>
            <a:fillRect/>
          </a:stretch>
        </p:blipFill>
        <p:spPr bwMode="auto">
          <a:xfrm>
            <a:off x="381000" y="1600200"/>
            <a:ext cx="8382000" cy="4800600"/>
          </a:xfrm>
          <a:prstGeom prst="rect">
            <a:avLst/>
          </a:prstGeom>
          <a:noFill/>
        </p:spPr>
      </p:pic>
      <p:sp>
        <p:nvSpPr>
          <p:cNvPr id="10243" name="Rectangle 3"/>
          <p:cNvSpPr>
            <a:spLocks noChangeArrowheads="1"/>
          </p:cNvSpPr>
          <p:nvPr/>
        </p:nvSpPr>
        <p:spPr bwMode="auto">
          <a:xfrm>
            <a:off x="0" y="382905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tab pos="0" algn="l"/>
              </a:tabLst>
            </a:pPr>
            <a:endParaRPr kumimoji="0" lang="en-US" sz="1800" b="0" i="0" u="none" strike="noStrike" cap="none" normalizeH="0" baseline="0" smtClean="0">
              <a:ln>
                <a:noFill/>
              </a:ln>
              <a:solidFill>
                <a:schemeClr val="tx1"/>
              </a:solidFill>
              <a:effectLst/>
              <a:latin typeface="Arial" pitchFamily="34" charset="0"/>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ChangeArrowheads="1"/>
          </p:cNvSpPr>
          <p:nvPr/>
        </p:nvSpPr>
        <p:spPr bwMode="auto">
          <a:xfrm>
            <a:off x="165507" y="1066800"/>
            <a:ext cx="2577693" cy="830997"/>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400" b="1" i="0" u="none" strike="noStrike" cap="none" normalizeH="0" baseline="0" dirty="0" smtClean="0">
                <a:ln>
                  <a:noFill/>
                </a:ln>
                <a:solidFill>
                  <a:schemeClr val="tx1"/>
                </a:solidFill>
                <a:effectLst/>
                <a:ea typeface="Times New Roman" pitchFamily="18" charset="0"/>
                <a:cs typeface="Times New Roman" pitchFamily="18" charset="0"/>
              </a:rPr>
              <a:t>Developer home</a:t>
            </a:r>
            <a:endParaRPr kumimoji="0" lang="en-US" sz="2400" b="1" i="0" u="none" strike="noStrike" cap="none" normalizeH="0" baseline="0" dirty="0" smtClean="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sz="2400" b="1" i="0" u="none" strike="noStrike" cap="none" normalizeH="0" baseline="0" dirty="0" smtClean="0">
              <a:ln>
                <a:noFill/>
              </a:ln>
              <a:solidFill>
                <a:schemeClr val="tx1"/>
              </a:solidFill>
              <a:effectLst/>
            </a:endParaRPr>
          </a:p>
        </p:txBody>
      </p:sp>
      <p:pic>
        <p:nvPicPr>
          <p:cNvPr id="9217" name="Picture 3" descr="Dev Home"/>
          <p:cNvPicPr>
            <a:picLocks noChangeAspect="1" noChangeArrowheads="1"/>
          </p:cNvPicPr>
          <p:nvPr/>
        </p:nvPicPr>
        <p:blipFill>
          <a:blip r:embed="rId2"/>
          <a:srcRect/>
          <a:stretch>
            <a:fillRect/>
          </a:stretch>
        </p:blipFill>
        <p:spPr bwMode="auto">
          <a:xfrm>
            <a:off x="457200" y="1600200"/>
            <a:ext cx="8229600" cy="4800600"/>
          </a:xfrm>
          <a:prstGeom prst="rect">
            <a:avLst/>
          </a:prstGeom>
          <a:noFill/>
        </p:spPr>
      </p:pic>
      <p:sp>
        <p:nvSpPr>
          <p:cNvPr id="9219" name="Rectangle 3"/>
          <p:cNvSpPr>
            <a:spLocks noChangeArrowheads="1"/>
          </p:cNvSpPr>
          <p:nvPr/>
        </p:nvSpPr>
        <p:spPr bwMode="auto">
          <a:xfrm>
            <a:off x="0" y="38290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ChangeArrowheads="1"/>
          </p:cNvSpPr>
          <p:nvPr/>
        </p:nvSpPr>
        <p:spPr bwMode="auto">
          <a:xfrm>
            <a:off x="152400" y="1066800"/>
            <a:ext cx="3352649" cy="830997"/>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400" b="1" i="0" u="none" strike="noStrike" cap="none" normalizeH="0" baseline="0" dirty="0" smtClean="0">
                <a:ln>
                  <a:noFill/>
                </a:ln>
                <a:solidFill>
                  <a:schemeClr val="tx1"/>
                </a:solidFill>
                <a:effectLst/>
                <a:ea typeface="Times New Roman" pitchFamily="18" charset="0"/>
                <a:cs typeface="Times New Roman" pitchFamily="18" charset="0"/>
              </a:rPr>
              <a:t>Admin view employee</a:t>
            </a:r>
            <a:endParaRPr kumimoji="0" lang="en-US" sz="2400" b="1" i="0" u="none" strike="noStrike" cap="none" normalizeH="0" baseline="0" dirty="0" smtClean="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sz="2400" b="1" i="0" u="none" strike="noStrike" cap="none" normalizeH="0" baseline="0" dirty="0" smtClean="0">
              <a:ln>
                <a:noFill/>
              </a:ln>
              <a:solidFill>
                <a:schemeClr val="tx1"/>
              </a:solidFill>
              <a:effectLst/>
            </a:endParaRPr>
          </a:p>
        </p:txBody>
      </p:sp>
      <p:pic>
        <p:nvPicPr>
          <p:cNvPr id="8193" name="Picture 5" descr="employee"/>
          <p:cNvPicPr>
            <a:picLocks noChangeAspect="1" noChangeArrowheads="1"/>
          </p:cNvPicPr>
          <p:nvPr/>
        </p:nvPicPr>
        <p:blipFill>
          <a:blip r:embed="rId2"/>
          <a:srcRect/>
          <a:stretch>
            <a:fillRect/>
          </a:stretch>
        </p:blipFill>
        <p:spPr bwMode="auto">
          <a:xfrm>
            <a:off x="304800" y="1752600"/>
            <a:ext cx="8458200" cy="4724400"/>
          </a:xfrm>
          <a:prstGeom prst="rect">
            <a:avLst/>
          </a:prstGeom>
          <a:noFill/>
        </p:spPr>
      </p:pic>
      <p:sp>
        <p:nvSpPr>
          <p:cNvPr id="8195" name="Rectangle 3"/>
          <p:cNvSpPr>
            <a:spLocks noChangeArrowheads="1"/>
          </p:cNvSpPr>
          <p:nvPr/>
        </p:nvSpPr>
        <p:spPr bwMode="auto">
          <a:xfrm>
            <a:off x="0" y="38290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ChangeArrowheads="1"/>
          </p:cNvSpPr>
          <p:nvPr/>
        </p:nvSpPr>
        <p:spPr bwMode="auto">
          <a:xfrm>
            <a:off x="152400" y="1066800"/>
            <a:ext cx="2541530" cy="830997"/>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400" b="1" i="0" u="none" strike="noStrike" cap="none" normalizeH="0" baseline="0" dirty="0" smtClean="0">
                <a:ln>
                  <a:noFill/>
                </a:ln>
                <a:solidFill>
                  <a:schemeClr val="tx1"/>
                </a:solidFill>
                <a:effectLst/>
                <a:ea typeface="Times New Roman" pitchFamily="18" charset="0"/>
                <a:cs typeface="Times New Roman" pitchFamily="18" charset="0"/>
              </a:rPr>
              <a:t>Tester view bugs</a:t>
            </a:r>
            <a:endParaRPr kumimoji="0" lang="en-US" sz="2400" b="1" i="0" u="none" strike="noStrike" cap="none" normalizeH="0" baseline="0" dirty="0" smtClean="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sz="2400" b="1" i="0" u="none" strike="noStrike" cap="none" normalizeH="0" baseline="0" dirty="0" smtClean="0">
              <a:ln>
                <a:noFill/>
              </a:ln>
              <a:solidFill>
                <a:schemeClr val="tx1"/>
              </a:solidFill>
              <a:effectLst/>
            </a:endParaRPr>
          </a:p>
        </p:txBody>
      </p:sp>
      <p:pic>
        <p:nvPicPr>
          <p:cNvPr id="7169" name="Picture 6" descr="othr bugs"/>
          <p:cNvPicPr>
            <a:picLocks noChangeAspect="1" noChangeArrowheads="1"/>
          </p:cNvPicPr>
          <p:nvPr/>
        </p:nvPicPr>
        <p:blipFill>
          <a:blip r:embed="rId2"/>
          <a:srcRect/>
          <a:stretch>
            <a:fillRect/>
          </a:stretch>
        </p:blipFill>
        <p:spPr bwMode="auto">
          <a:xfrm>
            <a:off x="381000" y="1600200"/>
            <a:ext cx="8305800" cy="4724400"/>
          </a:xfrm>
          <a:prstGeom prst="rect">
            <a:avLst/>
          </a:prstGeom>
          <a:noFill/>
        </p:spPr>
      </p:pic>
      <p:sp>
        <p:nvSpPr>
          <p:cNvPr id="7171" name="Rectangle 3"/>
          <p:cNvSpPr>
            <a:spLocks noChangeArrowheads="1"/>
          </p:cNvSpPr>
          <p:nvPr/>
        </p:nvSpPr>
        <p:spPr bwMode="auto">
          <a:xfrm>
            <a:off x="0" y="38290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ChangeArrowheads="1"/>
          </p:cNvSpPr>
          <p:nvPr/>
        </p:nvSpPr>
        <p:spPr bwMode="auto">
          <a:xfrm>
            <a:off x="152400" y="1066800"/>
            <a:ext cx="1831207" cy="830997"/>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400" b="1" i="0" u="none" strike="noStrike" cap="none" normalizeH="0" baseline="0" dirty="0" smtClean="0">
                <a:ln>
                  <a:noFill/>
                </a:ln>
                <a:solidFill>
                  <a:schemeClr val="tx1"/>
                </a:solidFill>
                <a:effectLst/>
                <a:ea typeface="Times New Roman" pitchFamily="18" charset="0"/>
                <a:cs typeface="Times New Roman" pitchFamily="18" charset="0"/>
              </a:rPr>
              <a:t>Edit profile</a:t>
            </a:r>
            <a:endParaRPr kumimoji="0" lang="en-US" sz="2400" b="1" i="0" u="none" strike="noStrike" cap="none" normalizeH="0" baseline="0" dirty="0" smtClean="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sz="2400" b="1" i="0" u="none" strike="noStrike" cap="none" normalizeH="0" baseline="0" dirty="0" smtClean="0">
              <a:ln>
                <a:noFill/>
              </a:ln>
              <a:solidFill>
                <a:schemeClr val="tx1"/>
              </a:solidFill>
              <a:effectLst/>
            </a:endParaRPr>
          </a:p>
        </p:txBody>
      </p:sp>
      <p:pic>
        <p:nvPicPr>
          <p:cNvPr id="43009" name="Picture 7" descr="edit profile"/>
          <p:cNvPicPr>
            <a:picLocks noChangeAspect="1" noChangeArrowheads="1"/>
          </p:cNvPicPr>
          <p:nvPr/>
        </p:nvPicPr>
        <p:blipFill>
          <a:blip r:embed="rId2"/>
          <a:srcRect/>
          <a:stretch>
            <a:fillRect/>
          </a:stretch>
        </p:blipFill>
        <p:spPr bwMode="auto">
          <a:xfrm>
            <a:off x="457200" y="1600200"/>
            <a:ext cx="8229600" cy="4953000"/>
          </a:xfrm>
          <a:prstGeom prst="rect">
            <a:avLst/>
          </a:prstGeom>
          <a:noFill/>
        </p:spPr>
      </p:pic>
      <p:sp>
        <p:nvSpPr>
          <p:cNvPr id="43011" name="Rectangle 3"/>
          <p:cNvSpPr>
            <a:spLocks noChangeArrowheads="1"/>
          </p:cNvSpPr>
          <p:nvPr/>
        </p:nvSpPr>
        <p:spPr bwMode="auto">
          <a:xfrm>
            <a:off x="0" y="38290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ChangeArrowheads="1"/>
          </p:cNvSpPr>
          <p:nvPr/>
        </p:nvSpPr>
        <p:spPr bwMode="auto">
          <a:xfrm>
            <a:off x="152400" y="1066800"/>
            <a:ext cx="2700355" cy="830997"/>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400" b="1" i="0" u="none" strike="noStrike" cap="none" normalizeH="0" baseline="0" dirty="0" smtClean="0">
                <a:ln>
                  <a:noFill/>
                </a:ln>
                <a:solidFill>
                  <a:schemeClr val="tx1"/>
                </a:solidFill>
                <a:effectLst/>
                <a:ea typeface="Times New Roman" pitchFamily="18" charset="0"/>
                <a:cs typeface="Times New Roman" pitchFamily="18" charset="0"/>
              </a:rPr>
              <a:t>Change password</a:t>
            </a:r>
            <a:endParaRPr kumimoji="0" lang="en-US" sz="2400" b="1" i="0" u="none" strike="noStrike" cap="none" normalizeH="0" baseline="0" dirty="0" smtClean="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sz="2400" b="1" i="0" u="none" strike="noStrike" cap="none" normalizeH="0" baseline="0" dirty="0" smtClean="0">
              <a:ln>
                <a:noFill/>
              </a:ln>
              <a:solidFill>
                <a:schemeClr val="tx1"/>
              </a:solidFill>
              <a:effectLst/>
            </a:endParaRPr>
          </a:p>
        </p:txBody>
      </p:sp>
      <p:pic>
        <p:nvPicPr>
          <p:cNvPr id="41985" name="Picture 8" descr="change password"/>
          <p:cNvPicPr>
            <a:picLocks noChangeAspect="1" noChangeArrowheads="1"/>
          </p:cNvPicPr>
          <p:nvPr/>
        </p:nvPicPr>
        <p:blipFill>
          <a:blip r:embed="rId2"/>
          <a:srcRect/>
          <a:stretch>
            <a:fillRect/>
          </a:stretch>
        </p:blipFill>
        <p:spPr bwMode="auto">
          <a:xfrm>
            <a:off x="457200" y="1600200"/>
            <a:ext cx="8305800" cy="4876800"/>
          </a:xfrm>
          <a:prstGeom prst="rect">
            <a:avLst/>
          </a:prstGeom>
          <a:noFill/>
        </p:spPr>
      </p:pic>
      <p:sp>
        <p:nvSpPr>
          <p:cNvPr id="41987" name="Rectangle 3"/>
          <p:cNvSpPr>
            <a:spLocks noChangeArrowheads="1"/>
          </p:cNvSpPr>
          <p:nvPr/>
        </p:nvSpPr>
        <p:spPr bwMode="auto">
          <a:xfrm>
            <a:off x="0" y="38290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ChangeArrowheads="1"/>
          </p:cNvSpPr>
          <p:nvPr/>
        </p:nvSpPr>
        <p:spPr bwMode="auto">
          <a:xfrm>
            <a:off x="152400" y="1066800"/>
            <a:ext cx="3280065" cy="830997"/>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400" b="1" i="0" u="none" strike="noStrike" cap="none" normalizeH="0" baseline="0" dirty="0" smtClean="0">
                <a:ln>
                  <a:noFill/>
                </a:ln>
                <a:solidFill>
                  <a:schemeClr val="tx1"/>
                </a:solidFill>
                <a:effectLst/>
                <a:ea typeface="Times New Roman" pitchFamily="18" charset="0"/>
                <a:cs typeface="Times New Roman" pitchFamily="18" charset="0"/>
              </a:rPr>
              <a:t>Developer bug report</a:t>
            </a:r>
            <a:endParaRPr kumimoji="0" lang="en-US" sz="2400" b="1" i="0" u="none" strike="noStrike" cap="none" normalizeH="0" baseline="0" dirty="0" smtClean="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sz="2400" b="1" i="0" u="none" strike="noStrike" cap="none" normalizeH="0" baseline="0" dirty="0" smtClean="0">
              <a:ln>
                <a:noFill/>
              </a:ln>
              <a:solidFill>
                <a:schemeClr val="tx1"/>
              </a:solidFill>
              <a:effectLst/>
            </a:endParaRPr>
          </a:p>
        </p:txBody>
      </p:sp>
      <p:pic>
        <p:nvPicPr>
          <p:cNvPr id="40961" name="Picture 10" descr="bug report"/>
          <p:cNvPicPr>
            <a:picLocks noChangeAspect="1" noChangeArrowheads="1"/>
          </p:cNvPicPr>
          <p:nvPr/>
        </p:nvPicPr>
        <p:blipFill>
          <a:blip r:embed="rId2"/>
          <a:srcRect/>
          <a:stretch>
            <a:fillRect/>
          </a:stretch>
        </p:blipFill>
        <p:spPr bwMode="auto">
          <a:xfrm>
            <a:off x="381000" y="1600200"/>
            <a:ext cx="8305800" cy="4876800"/>
          </a:xfrm>
          <a:prstGeom prst="rect">
            <a:avLst/>
          </a:prstGeom>
          <a:noFill/>
        </p:spPr>
      </p:pic>
      <p:sp>
        <p:nvSpPr>
          <p:cNvPr id="40963" name="Rectangle 3"/>
          <p:cNvSpPr>
            <a:spLocks noChangeArrowheads="1"/>
          </p:cNvSpPr>
          <p:nvPr/>
        </p:nvSpPr>
        <p:spPr bwMode="auto">
          <a:xfrm>
            <a:off x="0" y="38290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ChangeArrowheads="1"/>
          </p:cNvSpPr>
          <p:nvPr/>
        </p:nvSpPr>
        <p:spPr bwMode="auto">
          <a:xfrm>
            <a:off x="152400" y="1066800"/>
            <a:ext cx="3575915" cy="830997"/>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400" b="1" i="0" u="none" strike="noStrike" cap="none" normalizeH="0" baseline="0" dirty="0" smtClean="0">
                <a:ln>
                  <a:noFill/>
                </a:ln>
                <a:solidFill>
                  <a:schemeClr val="tx1"/>
                </a:solidFill>
                <a:effectLst/>
                <a:ea typeface="Times New Roman" pitchFamily="18" charset="0"/>
                <a:cs typeface="Times New Roman" pitchFamily="18" charset="0"/>
              </a:rPr>
              <a:t>Admin add department</a:t>
            </a:r>
            <a:endParaRPr kumimoji="0" lang="en-US" sz="2400" b="1" i="0" u="none" strike="noStrike" cap="none" normalizeH="0" baseline="0" dirty="0" smtClean="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sz="2400" b="1" i="0" u="none" strike="noStrike" cap="none" normalizeH="0" baseline="0" dirty="0" smtClean="0">
              <a:ln>
                <a:noFill/>
              </a:ln>
              <a:solidFill>
                <a:schemeClr val="tx1"/>
              </a:solidFill>
              <a:effectLst/>
            </a:endParaRPr>
          </a:p>
        </p:txBody>
      </p:sp>
      <p:pic>
        <p:nvPicPr>
          <p:cNvPr id="39937" name="Picture 11" descr="add dept"/>
          <p:cNvPicPr>
            <a:picLocks noChangeAspect="1" noChangeArrowheads="1"/>
          </p:cNvPicPr>
          <p:nvPr/>
        </p:nvPicPr>
        <p:blipFill>
          <a:blip r:embed="rId2"/>
          <a:srcRect/>
          <a:stretch>
            <a:fillRect/>
          </a:stretch>
        </p:blipFill>
        <p:spPr bwMode="auto">
          <a:xfrm>
            <a:off x="457200" y="1600200"/>
            <a:ext cx="8305800" cy="4800600"/>
          </a:xfrm>
          <a:prstGeom prst="rect">
            <a:avLst/>
          </a:prstGeom>
          <a:noFill/>
        </p:spPr>
      </p:pic>
      <p:sp>
        <p:nvSpPr>
          <p:cNvPr id="39939" name="Rectangle 3"/>
          <p:cNvSpPr>
            <a:spLocks noChangeArrowheads="1"/>
          </p:cNvSpPr>
          <p:nvPr/>
        </p:nvSpPr>
        <p:spPr bwMode="auto">
          <a:xfrm>
            <a:off x="0" y="38290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ChangeArrowheads="1"/>
          </p:cNvSpPr>
          <p:nvPr/>
        </p:nvSpPr>
        <p:spPr bwMode="auto">
          <a:xfrm>
            <a:off x="152400" y="1066800"/>
            <a:ext cx="2876621" cy="830997"/>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400" b="1" i="0" u="none" strike="noStrike" cap="none" normalizeH="0" baseline="0" dirty="0" smtClean="0">
                <a:ln>
                  <a:noFill/>
                </a:ln>
                <a:solidFill>
                  <a:schemeClr val="tx1"/>
                </a:solidFill>
                <a:effectLst/>
                <a:ea typeface="Times New Roman" pitchFamily="18" charset="0"/>
                <a:cs typeface="Times New Roman" pitchFamily="18" charset="0"/>
              </a:rPr>
              <a:t>Admin add project</a:t>
            </a:r>
            <a:endParaRPr kumimoji="0" lang="en-US" sz="2400" b="1" i="0" u="none" strike="noStrike" cap="none" normalizeH="0" baseline="0" dirty="0" smtClean="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sz="2400" b="1" i="0" u="none" strike="noStrike" cap="none" normalizeH="0" baseline="0" dirty="0" smtClean="0">
              <a:ln>
                <a:noFill/>
              </a:ln>
              <a:solidFill>
                <a:schemeClr val="tx1"/>
              </a:solidFill>
              <a:effectLst/>
            </a:endParaRPr>
          </a:p>
        </p:txBody>
      </p:sp>
      <p:pic>
        <p:nvPicPr>
          <p:cNvPr id="38913" name="Picture 12" descr="add project"/>
          <p:cNvPicPr>
            <a:picLocks noChangeAspect="1" noChangeArrowheads="1"/>
          </p:cNvPicPr>
          <p:nvPr/>
        </p:nvPicPr>
        <p:blipFill>
          <a:blip r:embed="rId2"/>
          <a:srcRect/>
          <a:stretch>
            <a:fillRect/>
          </a:stretch>
        </p:blipFill>
        <p:spPr bwMode="auto">
          <a:xfrm>
            <a:off x="457200" y="1600200"/>
            <a:ext cx="8229600" cy="4876800"/>
          </a:xfrm>
          <a:prstGeom prst="rect">
            <a:avLst/>
          </a:prstGeom>
          <a:noFill/>
        </p:spPr>
      </p:pic>
      <p:sp>
        <p:nvSpPr>
          <p:cNvPr id="38915" name="Rectangle 3"/>
          <p:cNvSpPr>
            <a:spLocks noChangeArrowheads="1"/>
          </p:cNvSpPr>
          <p:nvPr/>
        </p:nvSpPr>
        <p:spPr bwMode="auto">
          <a:xfrm>
            <a:off x="0" y="38290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4"/>
          <p:cNvSpPr txBox="1">
            <a:spLocks noChangeArrowheads="1"/>
          </p:cNvSpPr>
          <p:nvPr/>
        </p:nvSpPr>
        <p:spPr bwMode="auto">
          <a:xfrm>
            <a:off x="2362200" y="838200"/>
            <a:ext cx="4648200" cy="579438"/>
          </a:xfrm>
          <a:prstGeom prst="rect">
            <a:avLst/>
          </a:prstGeom>
          <a:noFill/>
          <a:ln w="9525">
            <a:noFill/>
            <a:miter lim="800000"/>
            <a:headEnd/>
            <a:tailEnd/>
          </a:ln>
        </p:spPr>
        <p:txBody>
          <a:bodyPr wrap="square">
            <a:spAutoFit/>
          </a:bodyPr>
          <a:lstStyle/>
          <a:p>
            <a:r>
              <a:rPr lang="en-US" sz="3200" dirty="0"/>
              <a:t>Purpose Of The Project</a:t>
            </a:r>
          </a:p>
        </p:txBody>
      </p:sp>
      <p:sp>
        <p:nvSpPr>
          <p:cNvPr id="3" name="Text Box 5"/>
          <p:cNvSpPr txBox="1">
            <a:spLocks noChangeArrowheads="1"/>
          </p:cNvSpPr>
          <p:nvPr/>
        </p:nvSpPr>
        <p:spPr bwMode="auto">
          <a:xfrm>
            <a:off x="365125" y="1741487"/>
            <a:ext cx="8397875" cy="3970318"/>
          </a:xfrm>
          <a:prstGeom prst="rect">
            <a:avLst/>
          </a:prstGeom>
          <a:noFill/>
          <a:ln w="9525">
            <a:noFill/>
            <a:miter lim="800000"/>
            <a:headEnd/>
            <a:tailEnd/>
          </a:ln>
        </p:spPr>
        <p:txBody>
          <a:bodyPr wrap="square">
            <a:spAutoFit/>
          </a:bodyPr>
          <a:lstStyle/>
          <a:p>
            <a:pPr marL="342900" indent="-342900" algn="just">
              <a:buFont typeface="Wingdings" pitchFamily="2" charset="2"/>
              <a:buChar char="Ø"/>
            </a:pPr>
            <a:r>
              <a:rPr lang="en-US" sz="2400" u="none" dirty="0"/>
              <a:t>The Defect Tracking Application allows you carry out four important </a:t>
            </a:r>
            <a:r>
              <a:rPr lang="en-US" sz="2400" u="none" dirty="0" smtClean="0"/>
              <a:t>tasks. They </a:t>
            </a:r>
            <a:r>
              <a:rPr lang="en-US" sz="2400" u="none" dirty="0"/>
              <a:t>are</a:t>
            </a:r>
          </a:p>
          <a:p>
            <a:pPr marL="342900" indent="-342900" algn="just">
              <a:buFont typeface="Wingdings" pitchFamily="2" charset="2"/>
              <a:buNone/>
            </a:pPr>
            <a:endParaRPr lang="en-US" sz="2400" u="none" dirty="0"/>
          </a:p>
          <a:p>
            <a:pPr marL="342900" indent="-342900" algn="just">
              <a:buFontTx/>
              <a:buChar char="•"/>
            </a:pPr>
            <a:r>
              <a:rPr lang="en-US" sz="2400" u="none" dirty="0"/>
              <a:t>Finding bugs</a:t>
            </a:r>
          </a:p>
          <a:p>
            <a:pPr marL="342900" indent="-342900" algn="just">
              <a:buFontTx/>
              <a:buChar char="•"/>
            </a:pPr>
            <a:r>
              <a:rPr lang="en-US" sz="2400" u="none" dirty="0"/>
              <a:t>Bugs reporting</a:t>
            </a:r>
          </a:p>
          <a:p>
            <a:pPr marL="342900" indent="-342900" algn="just">
              <a:buFontTx/>
              <a:buChar char="•"/>
            </a:pPr>
            <a:r>
              <a:rPr lang="en-US" sz="2400" u="none" dirty="0"/>
              <a:t>About bugs </a:t>
            </a:r>
          </a:p>
          <a:p>
            <a:pPr marL="342900" indent="-342900" algn="just">
              <a:buFontTx/>
              <a:buChar char="•"/>
            </a:pPr>
            <a:r>
              <a:rPr lang="en-US" sz="2400" u="none" dirty="0"/>
              <a:t>Application maintenance</a:t>
            </a:r>
            <a:r>
              <a:rPr lang="en-US" sz="1800" b="0" i="0" u="none" dirty="0">
                <a:latin typeface="Tahoma" pitchFamily="34" charset="0"/>
              </a:rPr>
              <a:t>. </a:t>
            </a:r>
          </a:p>
          <a:p>
            <a:pPr marL="342900" indent="-342900" algn="just">
              <a:buFontTx/>
              <a:buChar char="•"/>
            </a:pPr>
            <a:endParaRPr lang="en-US" sz="1800" b="0" i="0" u="none" dirty="0">
              <a:latin typeface="Tahoma" pitchFamily="34" charset="0"/>
            </a:endParaRPr>
          </a:p>
          <a:p>
            <a:pPr marL="342900" indent="-342900" algn="just"/>
            <a:endParaRPr lang="en-US" sz="1800" b="0" i="0" u="none" dirty="0">
              <a:latin typeface="Tahoma" pitchFamily="34" charset="0"/>
            </a:endParaRPr>
          </a:p>
          <a:p>
            <a:pPr marL="342900" indent="-342900" algn="just">
              <a:buFont typeface="Wingdings" pitchFamily="2" charset="2"/>
              <a:buChar char="Ø"/>
            </a:pPr>
            <a:r>
              <a:rPr lang="en-US" sz="2400" u="none" dirty="0"/>
              <a:t>Each user should be assigned to </a:t>
            </a:r>
            <a:r>
              <a:rPr lang="en-US" sz="2400" u="none" dirty="0" smtClean="0"/>
              <a:t>at least </a:t>
            </a:r>
            <a:r>
              <a:rPr lang="en-US" sz="2400" u="none" dirty="0"/>
              <a:t>one role so they can log in and perform one of the above tasks.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3">
                                            <p:txEl>
                                              <p:charRg st="84" end="98"/>
                                            </p:txEl>
                                          </p:spTgt>
                                        </p:tgtEl>
                                        <p:attrNameLst>
                                          <p:attrName>style.visibility</p:attrName>
                                        </p:attrNameLst>
                                      </p:cBhvr>
                                      <p:to>
                                        <p:strVal val="visible"/>
                                      </p:to>
                                    </p:set>
                                    <p:animEffect transition="in" filter="blinds(horizontal)">
                                      <p:cBhvr>
                                        <p:cTn id="10" dur="500"/>
                                        <p:tgtEl>
                                          <p:spTgt spid="3">
                                            <p:txEl>
                                              <p:charRg st="84" end="98"/>
                                            </p:txEl>
                                          </p:spTgt>
                                        </p:tgtEl>
                                      </p:cBhvr>
                                    </p:animEffect>
                                  </p:childTnLst>
                                </p:cTn>
                              </p:par>
                              <p:par>
                                <p:cTn id="11" presetID="3" presetClass="entr" presetSubtype="10" fill="hold" nodeType="withEffect">
                                  <p:stCondLst>
                                    <p:cond delay="0"/>
                                  </p:stCondLst>
                                  <p:childTnLst>
                                    <p:set>
                                      <p:cBhvr>
                                        <p:cTn id="12" dur="1" fill="hold">
                                          <p:stCondLst>
                                            <p:cond delay="0"/>
                                          </p:stCondLst>
                                        </p:cTn>
                                        <p:tgtEl>
                                          <p:spTgt spid="3">
                                            <p:txEl>
                                              <p:charRg st="98" end="122"/>
                                            </p:txEl>
                                          </p:spTgt>
                                        </p:tgtEl>
                                        <p:attrNameLst>
                                          <p:attrName>style.visibility</p:attrName>
                                        </p:attrNameLst>
                                      </p:cBhvr>
                                      <p:to>
                                        <p:strVal val="visible"/>
                                      </p:to>
                                    </p:set>
                                    <p:animEffect transition="in" filter="blinds(horizontal)">
                                      <p:cBhvr>
                                        <p:cTn id="13" dur="500"/>
                                        <p:tgtEl>
                                          <p:spTgt spid="3">
                                            <p:txEl>
                                              <p:charRg st="98" end="122"/>
                                            </p:txEl>
                                          </p:spTgt>
                                        </p:tgtEl>
                                      </p:cBhvr>
                                    </p:animEffect>
                                  </p:childTnLst>
                                </p:cTn>
                              </p:par>
                              <p:par>
                                <p:cTn id="14" presetID="3" presetClass="entr" presetSubtype="10" fill="hold" nodeType="withEffect">
                                  <p:stCondLst>
                                    <p:cond delay="0"/>
                                  </p:stCondLst>
                                  <p:childTnLst>
                                    <p:set>
                                      <p:cBhvr>
                                        <p:cTn id="15" dur="1" fill="hold">
                                          <p:stCondLst>
                                            <p:cond delay="0"/>
                                          </p:stCondLst>
                                        </p:cTn>
                                        <p:tgtEl>
                                          <p:spTgt spid="3">
                                            <p:txEl>
                                              <p:charRg st="122" end="135"/>
                                            </p:txEl>
                                          </p:spTgt>
                                        </p:tgtEl>
                                        <p:attrNameLst>
                                          <p:attrName>style.visibility</p:attrName>
                                        </p:attrNameLst>
                                      </p:cBhvr>
                                      <p:to>
                                        <p:strVal val="visible"/>
                                      </p:to>
                                    </p:set>
                                    <p:animEffect transition="in" filter="blinds(horizontal)">
                                      <p:cBhvr>
                                        <p:cTn id="16" dur="500"/>
                                        <p:tgtEl>
                                          <p:spTgt spid="3">
                                            <p:txEl>
                                              <p:charRg st="122" end="135"/>
                                            </p:txEl>
                                          </p:spTgt>
                                        </p:tgtEl>
                                      </p:cBhvr>
                                    </p:animEffect>
                                  </p:childTnLst>
                                </p:cTn>
                              </p:par>
                              <p:par>
                                <p:cTn id="17" presetID="3" presetClass="entr" presetSubtype="10" fill="hold" nodeType="withEffect">
                                  <p:stCondLst>
                                    <p:cond delay="0"/>
                                  </p:stCondLst>
                                  <p:childTnLst>
                                    <p:set>
                                      <p:cBhvr>
                                        <p:cTn id="18" dur="1" fill="hold">
                                          <p:stCondLst>
                                            <p:cond delay="0"/>
                                          </p:stCondLst>
                                        </p:cTn>
                                        <p:tgtEl>
                                          <p:spTgt spid="3">
                                            <p:txEl>
                                              <p:charRg st="135" end="161"/>
                                            </p:txEl>
                                          </p:spTgt>
                                        </p:tgtEl>
                                        <p:attrNameLst>
                                          <p:attrName>style.visibility</p:attrName>
                                        </p:attrNameLst>
                                      </p:cBhvr>
                                      <p:to>
                                        <p:strVal val="visible"/>
                                      </p:to>
                                    </p:set>
                                    <p:animEffect transition="in" filter="blinds(horizontal)">
                                      <p:cBhvr>
                                        <p:cTn id="19" dur="500"/>
                                        <p:tgtEl>
                                          <p:spTgt spid="3">
                                            <p:txEl>
                                              <p:charRg st="135" end="161"/>
                                            </p:txEl>
                                          </p:spTgt>
                                        </p:tgtEl>
                                      </p:cBhvr>
                                    </p:animEffect>
                                  </p:childTnLst>
                                </p:cTn>
                              </p:par>
                              <p:par>
                                <p:cTn id="20" presetID="3" presetClass="entr" presetSubtype="10" fill="hold" nodeType="withEffect">
                                  <p:stCondLst>
                                    <p:cond delay="0"/>
                                  </p:stCondLst>
                                  <p:childTnLst>
                                    <p:set>
                                      <p:cBhvr>
                                        <p:cTn id="21" dur="1" fill="hold">
                                          <p:stCondLst>
                                            <p:cond delay="0"/>
                                          </p:stCondLst>
                                        </p:cTn>
                                        <p:tgtEl>
                                          <p:spTgt spid="3">
                                            <p:txEl>
                                              <p:charRg st="164" end="256"/>
                                            </p:txEl>
                                          </p:spTgt>
                                        </p:tgtEl>
                                        <p:attrNameLst>
                                          <p:attrName>style.visibility</p:attrName>
                                        </p:attrNameLst>
                                      </p:cBhvr>
                                      <p:to>
                                        <p:strVal val="visible"/>
                                      </p:to>
                                    </p:set>
                                    <p:animEffect transition="in" filter="blinds(horizontal)">
                                      <p:cBhvr>
                                        <p:cTn id="22" dur="500"/>
                                        <p:tgtEl>
                                          <p:spTgt spid="3">
                                            <p:txEl>
                                              <p:charRg st="164" end="25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4"/>
          <p:cNvSpPr>
            <a:spLocks noChangeArrowheads="1"/>
          </p:cNvSpPr>
          <p:nvPr/>
        </p:nvSpPr>
        <p:spPr bwMode="auto">
          <a:xfrm>
            <a:off x="609600" y="1981200"/>
            <a:ext cx="8001000" cy="2308324"/>
          </a:xfrm>
          <a:prstGeom prst="rect">
            <a:avLst/>
          </a:prstGeom>
          <a:noFill/>
          <a:ln w="9525">
            <a:noFill/>
            <a:miter lim="800000"/>
            <a:headEnd/>
            <a:tailEnd/>
          </a:ln>
        </p:spPr>
        <p:txBody>
          <a:bodyPr wrap="square" anchor="ctr">
            <a:spAutoFit/>
          </a:bodyPr>
          <a:lstStyle/>
          <a:p>
            <a:pPr algn="just" eaLnBrk="1" hangingPunct="1"/>
            <a:r>
              <a:rPr lang="en-US" sz="2400" u="none" dirty="0"/>
              <a:t>Web Enabled Defect Tracking System provides knowledge about the latest technology used in developing web enabled application and client server technology that will be great demand in future. This will provide better opportunities and guidance in future in developing projects independently.</a:t>
            </a:r>
          </a:p>
        </p:txBody>
      </p:sp>
      <p:sp>
        <p:nvSpPr>
          <p:cNvPr id="3" name="Text Box 5"/>
          <p:cNvSpPr txBox="1">
            <a:spLocks noChangeArrowheads="1"/>
          </p:cNvSpPr>
          <p:nvPr/>
        </p:nvSpPr>
        <p:spPr bwMode="auto">
          <a:xfrm>
            <a:off x="3524250" y="990600"/>
            <a:ext cx="2189830" cy="584775"/>
          </a:xfrm>
          <a:prstGeom prst="rect">
            <a:avLst/>
          </a:prstGeom>
          <a:noFill/>
          <a:ln w="9525">
            <a:noFill/>
            <a:miter lim="800000"/>
            <a:headEnd/>
            <a:tailEnd/>
          </a:ln>
        </p:spPr>
        <p:txBody>
          <a:bodyPr wrap="none">
            <a:spAutoFit/>
          </a:bodyPr>
          <a:lstStyle/>
          <a:p>
            <a:r>
              <a:rPr lang="en-US" sz="3200" dirty="0" smtClean="0"/>
              <a:t>Conclusion</a:t>
            </a:r>
            <a:endParaRPr lang="en-US" sz="32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1"/>
          <p:cNvSpPr txBox="1">
            <a:spLocks noChangeArrowheads="1"/>
          </p:cNvSpPr>
          <p:nvPr/>
        </p:nvSpPr>
        <p:spPr bwMode="auto">
          <a:xfrm>
            <a:off x="3505200" y="1066800"/>
            <a:ext cx="2514600" cy="584775"/>
          </a:xfrm>
          <a:prstGeom prst="rect">
            <a:avLst/>
          </a:prstGeom>
          <a:noFill/>
          <a:ln w="9525">
            <a:noFill/>
            <a:miter lim="800000"/>
            <a:headEnd/>
            <a:tailEnd/>
          </a:ln>
        </p:spPr>
        <p:txBody>
          <a:bodyPr wrap="square">
            <a:spAutoFit/>
          </a:bodyPr>
          <a:lstStyle/>
          <a:p>
            <a:r>
              <a:rPr lang="en-US" sz="3200" dirty="0"/>
              <a:t>References</a:t>
            </a:r>
          </a:p>
        </p:txBody>
      </p:sp>
      <p:sp>
        <p:nvSpPr>
          <p:cNvPr id="5" name="Rectangle 4"/>
          <p:cNvSpPr/>
          <p:nvPr/>
        </p:nvSpPr>
        <p:spPr>
          <a:xfrm>
            <a:off x="838200" y="2057400"/>
            <a:ext cx="4572000" cy="1200329"/>
          </a:xfrm>
          <a:prstGeom prst="rect">
            <a:avLst/>
          </a:prstGeom>
        </p:spPr>
        <p:txBody>
          <a:bodyPr>
            <a:spAutoFit/>
          </a:bodyPr>
          <a:lstStyle/>
          <a:p>
            <a:r>
              <a:rPr lang="en-US" sz="2400" dirty="0" smtClean="0"/>
              <a:t>www.wikipedia.com</a:t>
            </a:r>
          </a:p>
          <a:p>
            <a:endParaRPr lang="en-US" sz="2400" dirty="0" smtClean="0"/>
          </a:p>
          <a:p>
            <a:r>
              <a:rPr lang="en-US" sz="2400" dirty="0" smtClean="0"/>
              <a:t>www.freevideolectures.com</a:t>
            </a:r>
            <a:endParaRPr lang="en-US" sz="2400" dirty="0"/>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3"/>
          <p:cNvSpPr txBox="1">
            <a:spLocks noChangeArrowheads="1"/>
          </p:cNvSpPr>
          <p:nvPr/>
        </p:nvSpPr>
        <p:spPr bwMode="auto">
          <a:xfrm>
            <a:off x="609600" y="2133600"/>
            <a:ext cx="7696200" cy="2216150"/>
          </a:xfrm>
          <a:prstGeom prst="rect">
            <a:avLst/>
          </a:prstGeom>
          <a:noFill/>
          <a:ln w="9525">
            <a:noFill/>
            <a:miter lim="800000"/>
            <a:headEnd/>
            <a:tailEnd/>
          </a:ln>
        </p:spPr>
        <p:txBody>
          <a:bodyPr>
            <a:spAutoFit/>
          </a:bodyPr>
          <a:lstStyle/>
          <a:p>
            <a:pPr algn="ctr"/>
            <a:r>
              <a:rPr lang="en-US" sz="13800" dirty="0">
                <a:latin typeface="Freestyle Script" pitchFamily="66" charset="0"/>
              </a:rPr>
              <a:t>Thank Q</a:t>
            </a:r>
            <a:endParaRPr lang="en-US" sz="2000" dirty="0">
              <a:latin typeface="Freestyle Script" pitchFamily="66" charset="0"/>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5"/>
          <p:cNvSpPr txBox="1">
            <a:spLocks noChangeArrowheads="1"/>
          </p:cNvSpPr>
          <p:nvPr/>
        </p:nvSpPr>
        <p:spPr bwMode="auto">
          <a:xfrm>
            <a:off x="2073275" y="838200"/>
            <a:ext cx="5092700" cy="579438"/>
          </a:xfrm>
          <a:prstGeom prst="rect">
            <a:avLst/>
          </a:prstGeom>
          <a:noFill/>
          <a:ln w="9525">
            <a:noFill/>
            <a:miter lim="800000"/>
            <a:headEnd/>
            <a:tailEnd/>
          </a:ln>
        </p:spPr>
        <p:txBody>
          <a:bodyPr wrap="none">
            <a:spAutoFit/>
          </a:bodyPr>
          <a:lstStyle/>
          <a:p>
            <a:r>
              <a:rPr lang="en-US" sz="3200" dirty="0"/>
              <a:t>Problems In Existing System</a:t>
            </a:r>
            <a:r>
              <a:rPr lang="en-US" sz="1800" b="0" i="0" u="none" dirty="0">
                <a:latin typeface="Arial" charset="0"/>
              </a:rPr>
              <a:t> </a:t>
            </a:r>
          </a:p>
        </p:txBody>
      </p:sp>
      <p:sp>
        <p:nvSpPr>
          <p:cNvPr id="3" name="Text Box 6"/>
          <p:cNvSpPr txBox="1">
            <a:spLocks noChangeArrowheads="1"/>
          </p:cNvSpPr>
          <p:nvPr/>
        </p:nvSpPr>
        <p:spPr bwMode="auto">
          <a:xfrm>
            <a:off x="533401" y="1717675"/>
            <a:ext cx="8381999" cy="4149725"/>
          </a:xfrm>
          <a:prstGeom prst="rect">
            <a:avLst/>
          </a:prstGeom>
          <a:noFill/>
          <a:ln w="9525">
            <a:noFill/>
            <a:miter lim="800000"/>
            <a:headEnd/>
            <a:tailEnd/>
          </a:ln>
        </p:spPr>
        <p:txBody>
          <a:bodyPr wrap="square">
            <a:spAutoFit/>
          </a:bodyPr>
          <a:lstStyle/>
          <a:p>
            <a:pPr algn="just">
              <a:buFont typeface="Wingdings" pitchFamily="2" charset="2"/>
              <a:buChar char="Ø"/>
            </a:pPr>
            <a:r>
              <a:rPr lang="en-US" sz="2400" u="none" dirty="0"/>
              <a:t>Cannot Upload and Download the latest updates.</a:t>
            </a:r>
          </a:p>
          <a:p>
            <a:pPr algn="just">
              <a:buFont typeface="Wingdings" pitchFamily="2" charset="2"/>
              <a:buNone/>
            </a:pPr>
            <a:endParaRPr lang="en-US" sz="2400" u="none" dirty="0"/>
          </a:p>
          <a:p>
            <a:pPr algn="just">
              <a:buFont typeface="Wingdings" pitchFamily="2" charset="2"/>
              <a:buChar char="Ø"/>
            </a:pPr>
            <a:r>
              <a:rPr lang="en-US" sz="2400" u="none" dirty="0"/>
              <a:t>Risk of mismanagement of data when the project is under</a:t>
            </a:r>
          </a:p>
          <a:p>
            <a:pPr algn="just">
              <a:buFont typeface="Wingdings" pitchFamily="2" charset="2"/>
              <a:buNone/>
            </a:pPr>
            <a:r>
              <a:rPr lang="en-US" sz="2400" u="none" dirty="0"/>
              <a:t>   development.</a:t>
            </a:r>
          </a:p>
          <a:p>
            <a:pPr algn="just">
              <a:buFont typeface="Wingdings" pitchFamily="2" charset="2"/>
              <a:buChar char="Ø"/>
            </a:pPr>
            <a:endParaRPr lang="en-US" sz="2400" u="none" dirty="0"/>
          </a:p>
          <a:p>
            <a:pPr algn="just">
              <a:buFont typeface="Wingdings" pitchFamily="2" charset="2"/>
              <a:buChar char="Ø"/>
            </a:pPr>
            <a:r>
              <a:rPr lang="en-US" sz="2400" u="none" dirty="0"/>
              <a:t>Less Security.</a:t>
            </a:r>
          </a:p>
          <a:p>
            <a:pPr algn="just">
              <a:buFont typeface="Wingdings" pitchFamily="2" charset="2"/>
              <a:buChar char="Ø"/>
            </a:pPr>
            <a:endParaRPr lang="en-US" sz="2400" u="none" dirty="0"/>
          </a:p>
          <a:p>
            <a:pPr algn="just">
              <a:buFont typeface="Wingdings" pitchFamily="2" charset="2"/>
              <a:buChar char="Ø"/>
            </a:pPr>
            <a:r>
              <a:rPr lang="en-US" sz="2400" u="none" dirty="0"/>
              <a:t>No proper coordination between different Applications and Users.</a:t>
            </a:r>
          </a:p>
          <a:p>
            <a:pPr algn="just">
              <a:buFont typeface="Wingdings" pitchFamily="2" charset="2"/>
              <a:buChar char="Ø"/>
            </a:pPr>
            <a:endParaRPr lang="en-US" sz="2400" u="none" dirty="0"/>
          </a:p>
          <a:p>
            <a:pPr algn="just">
              <a:buFont typeface="Wingdings" pitchFamily="2" charset="2"/>
              <a:buChar char="Ø"/>
            </a:pPr>
            <a:r>
              <a:rPr lang="en-US" sz="2400" u="none" dirty="0"/>
              <a:t>Fewer Users - Friendly.</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3">
                                            <p:txEl>
                                              <p:pRg st="2" end="2"/>
                                            </p:txEl>
                                          </p:spTgt>
                                        </p:tgtEl>
                                        <p:attrNameLst>
                                          <p:attrName>style.visibility</p:attrName>
                                        </p:attrNameLst>
                                      </p:cBhvr>
                                      <p:to>
                                        <p:strVal val="visible"/>
                                      </p:to>
                                    </p:set>
                                    <p:animEffect transition="in" filter="blinds(horizontal)">
                                      <p:cBhvr>
                                        <p:cTn id="10" dur="500"/>
                                        <p:tgtEl>
                                          <p:spTgt spid="3">
                                            <p:txEl>
                                              <p:pRg st="2" end="2"/>
                                            </p:txEl>
                                          </p:spTgt>
                                        </p:tgtEl>
                                      </p:cBhvr>
                                    </p:animEffect>
                                  </p:childTnLst>
                                </p:cTn>
                              </p:par>
                              <p:par>
                                <p:cTn id="11" presetID="3" presetClass="entr" presetSubtype="10" fill="hold"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animEffect transition="in" filter="blinds(horizontal)">
                                      <p:cBhvr>
                                        <p:cTn id="13" dur="500"/>
                                        <p:tgtEl>
                                          <p:spTgt spid="3">
                                            <p:txEl>
                                              <p:pRg st="3" end="3"/>
                                            </p:txEl>
                                          </p:spTgt>
                                        </p:tgtEl>
                                      </p:cBhvr>
                                    </p:animEffect>
                                  </p:childTnLst>
                                </p:cTn>
                              </p:par>
                              <p:par>
                                <p:cTn id="14" presetID="3" presetClass="entr" presetSubtype="10" fill="hold" nodeType="withEffect">
                                  <p:stCondLst>
                                    <p:cond delay="0"/>
                                  </p:stCondLst>
                                  <p:childTnLst>
                                    <p:set>
                                      <p:cBhvr>
                                        <p:cTn id="15" dur="1" fill="hold">
                                          <p:stCondLst>
                                            <p:cond delay="0"/>
                                          </p:stCondLst>
                                        </p:cTn>
                                        <p:tgtEl>
                                          <p:spTgt spid="3">
                                            <p:txEl>
                                              <p:pRg st="5" end="5"/>
                                            </p:txEl>
                                          </p:spTgt>
                                        </p:tgtEl>
                                        <p:attrNameLst>
                                          <p:attrName>style.visibility</p:attrName>
                                        </p:attrNameLst>
                                      </p:cBhvr>
                                      <p:to>
                                        <p:strVal val="visible"/>
                                      </p:to>
                                    </p:set>
                                    <p:animEffect transition="in" filter="blinds(horizontal)">
                                      <p:cBhvr>
                                        <p:cTn id="16" dur="500"/>
                                        <p:tgtEl>
                                          <p:spTgt spid="3">
                                            <p:txEl>
                                              <p:pRg st="5" end="5"/>
                                            </p:txEl>
                                          </p:spTgt>
                                        </p:tgtEl>
                                      </p:cBhvr>
                                    </p:animEffect>
                                  </p:childTnLst>
                                </p:cTn>
                              </p:par>
                              <p:par>
                                <p:cTn id="17" presetID="3" presetClass="entr" presetSubtype="10" fill="hold" nodeType="withEffect">
                                  <p:stCondLst>
                                    <p:cond delay="0"/>
                                  </p:stCondLst>
                                  <p:childTnLst>
                                    <p:set>
                                      <p:cBhvr>
                                        <p:cTn id="18" dur="1" fill="hold">
                                          <p:stCondLst>
                                            <p:cond delay="0"/>
                                          </p:stCondLst>
                                        </p:cTn>
                                        <p:tgtEl>
                                          <p:spTgt spid="3">
                                            <p:txEl>
                                              <p:pRg st="7" end="7"/>
                                            </p:txEl>
                                          </p:spTgt>
                                        </p:tgtEl>
                                        <p:attrNameLst>
                                          <p:attrName>style.visibility</p:attrName>
                                        </p:attrNameLst>
                                      </p:cBhvr>
                                      <p:to>
                                        <p:strVal val="visible"/>
                                      </p:to>
                                    </p:set>
                                    <p:animEffect transition="in" filter="blinds(horizontal)">
                                      <p:cBhvr>
                                        <p:cTn id="19" dur="500"/>
                                        <p:tgtEl>
                                          <p:spTgt spid="3">
                                            <p:txEl>
                                              <p:pRg st="7" end="7"/>
                                            </p:txEl>
                                          </p:spTgt>
                                        </p:tgtEl>
                                      </p:cBhvr>
                                    </p:animEffect>
                                  </p:childTnLst>
                                </p:cTn>
                              </p:par>
                              <p:par>
                                <p:cTn id="20" presetID="3" presetClass="entr" presetSubtype="10" fill="hold" nodeType="withEffect">
                                  <p:stCondLst>
                                    <p:cond delay="0"/>
                                  </p:stCondLst>
                                  <p:childTnLst>
                                    <p:set>
                                      <p:cBhvr>
                                        <p:cTn id="21" dur="1" fill="hold">
                                          <p:stCondLst>
                                            <p:cond delay="0"/>
                                          </p:stCondLst>
                                        </p:cTn>
                                        <p:tgtEl>
                                          <p:spTgt spid="3">
                                            <p:txEl>
                                              <p:pRg st="9" end="9"/>
                                            </p:txEl>
                                          </p:spTgt>
                                        </p:tgtEl>
                                        <p:attrNameLst>
                                          <p:attrName>style.visibility</p:attrName>
                                        </p:attrNameLst>
                                      </p:cBhvr>
                                      <p:to>
                                        <p:strVal val="visible"/>
                                      </p:to>
                                    </p:set>
                                    <p:animEffect transition="in" filter="blinds(horizontal)">
                                      <p:cBhvr>
                                        <p:cTn id="22" dur="500"/>
                                        <p:tgtEl>
                                          <p:spTgt spid="3">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4"/>
          <p:cNvSpPr txBox="1">
            <a:spLocks noChangeArrowheads="1"/>
          </p:cNvSpPr>
          <p:nvPr/>
        </p:nvSpPr>
        <p:spPr bwMode="auto">
          <a:xfrm>
            <a:off x="2182812" y="838200"/>
            <a:ext cx="5513388" cy="579438"/>
          </a:xfrm>
          <a:prstGeom prst="rect">
            <a:avLst/>
          </a:prstGeom>
          <a:noFill/>
          <a:ln w="9525">
            <a:noFill/>
            <a:miter lim="800000"/>
            <a:headEnd/>
            <a:tailEnd/>
          </a:ln>
        </p:spPr>
        <p:txBody>
          <a:bodyPr wrap="square">
            <a:spAutoFit/>
          </a:bodyPr>
          <a:lstStyle/>
          <a:p>
            <a:pPr marL="342900" indent="-342900"/>
            <a:r>
              <a:rPr lang="en-US" sz="3200" dirty="0"/>
              <a:t>Solutions Of These Problems</a:t>
            </a:r>
            <a:r>
              <a:rPr lang="en-US" sz="3200" b="0" dirty="0"/>
              <a:t> </a:t>
            </a:r>
          </a:p>
        </p:txBody>
      </p:sp>
      <p:sp>
        <p:nvSpPr>
          <p:cNvPr id="3" name="Text Box 6"/>
          <p:cNvSpPr txBox="1">
            <a:spLocks noChangeArrowheads="1"/>
          </p:cNvSpPr>
          <p:nvPr/>
        </p:nvSpPr>
        <p:spPr bwMode="auto">
          <a:xfrm>
            <a:off x="593725" y="1606550"/>
            <a:ext cx="8245475" cy="4154984"/>
          </a:xfrm>
          <a:prstGeom prst="rect">
            <a:avLst/>
          </a:prstGeom>
          <a:noFill/>
          <a:ln w="9525">
            <a:noFill/>
            <a:miter lim="800000"/>
            <a:headEnd/>
            <a:tailEnd/>
          </a:ln>
        </p:spPr>
        <p:txBody>
          <a:bodyPr wrap="square">
            <a:spAutoFit/>
          </a:bodyPr>
          <a:lstStyle/>
          <a:p>
            <a:pPr marL="342900" indent="-342900" algn="just">
              <a:buFont typeface="Wingdings" pitchFamily="2" charset="2"/>
              <a:buChar char="Ø"/>
            </a:pPr>
            <a:r>
              <a:rPr lang="en-US" sz="2400" u="none" dirty="0"/>
              <a:t>User friendliness is provided in the application with various controls.</a:t>
            </a:r>
          </a:p>
          <a:p>
            <a:pPr marL="342900" indent="-342900" algn="just">
              <a:buFont typeface="Wingdings" pitchFamily="2" charset="2"/>
              <a:buChar char="Ø"/>
            </a:pPr>
            <a:endParaRPr lang="en-US" sz="2400" u="none" dirty="0"/>
          </a:p>
          <a:p>
            <a:pPr marL="342900" indent="-342900" algn="just">
              <a:buFont typeface="Wingdings" pitchFamily="2" charset="2"/>
              <a:buChar char="Ø"/>
            </a:pPr>
            <a:r>
              <a:rPr lang="en-US" sz="2400" u="none" dirty="0"/>
              <a:t>The system makes the overall project management much easier and flexible.</a:t>
            </a:r>
          </a:p>
          <a:p>
            <a:pPr marL="342900" indent="-342900" algn="just">
              <a:buFont typeface="Wingdings" pitchFamily="2" charset="2"/>
              <a:buChar char="Ø"/>
            </a:pPr>
            <a:endParaRPr lang="en-US" sz="2400" u="none" dirty="0"/>
          </a:p>
          <a:p>
            <a:pPr marL="342900" indent="-342900" algn="just">
              <a:buFont typeface="Wingdings" pitchFamily="2" charset="2"/>
              <a:buChar char="Ø"/>
            </a:pPr>
            <a:r>
              <a:rPr lang="en-US" sz="2400" u="none" dirty="0"/>
              <a:t>There is no risk of data mismanagement at any level while the project development is under process.</a:t>
            </a:r>
          </a:p>
          <a:p>
            <a:pPr marL="342900" indent="-342900" algn="just">
              <a:buFont typeface="Wingdings" pitchFamily="2" charset="2"/>
              <a:buChar char="Ø"/>
            </a:pPr>
            <a:endParaRPr lang="en-US" sz="2400" u="none" dirty="0"/>
          </a:p>
          <a:p>
            <a:pPr marL="342900" indent="-342900" algn="just">
              <a:buFont typeface="Wingdings" pitchFamily="2" charset="2"/>
              <a:buChar char="Ø"/>
            </a:pPr>
            <a:r>
              <a:rPr lang="en-US" sz="2400" u="none" dirty="0"/>
              <a:t>It provides high level of security with different level of authentication.</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3">
                                            <p:txEl>
                                              <p:pRg st="2" end="2"/>
                                            </p:txEl>
                                          </p:spTgt>
                                        </p:tgtEl>
                                        <p:attrNameLst>
                                          <p:attrName>style.visibility</p:attrName>
                                        </p:attrNameLst>
                                      </p:cBhvr>
                                      <p:to>
                                        <p:strVal val="visible"/>
                                      </p:to>
                                    </p:set>
                                    <p:animEffect transition="in" filter="blinds(horizontal)">
                                      <p:cBhvr>
                                        <p:cTn id="10" dur="500"/>
                                        <p:tgtEl>
                                          <p:spTgt spid="3">
                                            <p:txEl>
                                              <p:pRg st="2" end="2"/>
                                            </p:txEl>
                                          </p:spTgt>
                                        </p:tgtEl>
                                      </p:cBhvr>
                                    </p:animEffect>
                                  </p:childTnLst>
                                </p:cTn>
                              </p:par>
                              <p:par>
                                <p:cTn id="11" presetID="3" presetClass="entr" presetSubtype="10" fill="hold" nodeType="withEffect">
                                  <p:stCondLst>
                                    <p:cond delay="0"/>
                                  </p:stCondLst>
                                  <p:childTnLst>
                                    <p:set>
                                      <p:cBhvr>
                                        <p:cTn id="12" dur="1" fill="hold">
                                          <p:stCondLst>
                                            <p:cond delay="0"/>
                                          </p:stCondLst>
                                        </p:cTn>
                                        <p:tgtEl>
                                          <p:spTgt spid="3">
                                            <p:txEl>
                                              <p:pRg st="4" end="4"/>
                                            </p:txEl>
                                          </p:spTgt>
                                        </p:tgtEl>
                                        <p:attrNameLst>
                                          <p:attrName>style.visibility</p:attrName>
                                        </p:attrNameLst>
                                      </p:cBhvr>
                                      <p:to>
                                        <p:strVal val="visible"/>
                                      </p:to>
                                    </p:set>
                                    <p:animEffect transition="in" filter="blinds(horizontal)">
                                      <p:cBhvr>
                                        <p:cTn id="13" dur="500"/>
                                        <p:tgtEl>
                                          <p:spTgt spid="3">
                                            <p:txEl>
                                              <p:pRg st="4" end="4"/>
                                            </p:txEl>
                                          </p:spTgt>
                                        </p:tgtEl>
                                      </p:cBhvr>
                                    </p:animEffect>
                                  </p:childTnLst>
                                </p:cTn>
                              </p:par>
                              <p:par>
                                <p:cTn id="14" presetID="3" presetClass="entr" presetSubtype="10" fill="hold" nodeType="withEffect">
                                  <p:stCondLst>
                                    <p:cond delay="0"/>
                                  </p:stCondLst>
                                  <p:childTnLst>
                                    <p:set>
                                      <p:cBhvr>
                                        <p:cTn id="15" dur="1" fill="hold">
                                          <p:stCondLst>
                                            <p:cond delay="0"/>
                                          </p:stCondLst>
                                        </p:cTn>
                                        <p:tgtEl>
                                          <p:spTgt spid="3">
                                            <p:txEl>
                                              <p:pRg st="6" end="6"/>
                                            </p:txEl>
                                          </p:spTgt>
                                        </p:tgtEl>
                                        <p:attrNameLst>
                                          <p:attrName>style.visibility</p:attrName>
                                        </p:attrNameLst>
                                      </p:cBhvr>
                                      <p:to>
                                        <p:strVal val="visible"/>
                                      </p:to>
                                    </p:set>
                                    <p:animEffect transition="in" filter="blinds(horizontal)">
                                      <p:cBhvr>
                                        <p:cTn id="16"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4"/>
          <p:cNvSpPr txBox="1">
            <a:spLocks noChangeArrowheads="1"/>
          </p:cNvSpPr>
          <p:nvPr/>
        </p:nvSpPr>
        <p:spPr bwMode="auto">
          <a:xfrm>
            <a:off x="2513012" y="792162"/>
            <a:ext cx="4192588" cy="579438"/>
          </a:xfrm>
          <a:prstGeom prst="rect">
            <a:avLst/>
          </a:prstGeom>
          <a:noFill/>
          <a:ln w="9525">
            <a:noFill/>
            <a:miter lim="800000"/>
            <a:headEnd/>
            <a:tailEnd/>
          </a:ln>
        </p:spPr>
        <p:txBody>
          <a:bodyPr wrap="none">
            <a:spAutoFit/>
          </a:bodyPr>
          <a:lstStyle/>
          <a:p>
            <a:pPr algn="ctr"/>
            <a:r>
              <a:rPr lang="en-US" sz="3200" dirty="0"/>
              <a:t>Modules Of The System</a:t>
            </a:r>
          </a:p>
        </p:txBody>
      </p:sp>
      <p:sp>
        <p:nvSpPr>
          <p:cNvPr id="3" name="Text Box 6"/>
          <p:cNvSpPr txBox="1">
            <a:spLocks noChangeArrowheads="1"/>
          </p:cNvSpPr>
          <p:nvPr/>
        </p:nvSpPr>
        <p:spPr bwMode="auto">
          <a:xfrm>
            <a:off x="609600" y="1652587"/>
            <a:ext cx="7696200" cy="3970318"/>
          </a:xfrm>
          <a:prstGeom prst="rect">
            <a:avLst/>
          </a:prstGeom>
          <a:noFill/>
          <a:ln w="9525">
            <a:noFill/>
            <a:miter lim="800000"/>
            <a:headEnd/>
            <a:tailEnd/>
          </a:ln>
        </p:spPr>
        <p:txBody>
          <a:bodyPr wrap="square">
            <a:spAutoFit/>
          </a:bodyPr>
          <a:lstStyle/>
          <a:p>
            <a:r>
              <a:rPr lang="en-US" u="none" dirty="0"/>
              <a:t>         Following tasks can be performed with the application</a:t>
            </a:r>
            <a:r>
              <a:rPr lang="en-US" u="none" dirty="0" smtClean="0"/>
              <a:t>:</a:t>
            </a:r>
          </a:p>
          <a:p>
            <a:endParaRPr lang="en-US" u="none" dirty="0"/>
          </a:p>
          <a:p>
            <a:pPr lvl="3">
              <a:buFont typeface="Wingdings" pitchFamily="2" charset="2"/>
              <a:buChar char="Ø"/>
            </a:pPr>
            <a:r>
              <a:rPr lang="en-US" sz="2400" u="none" dirty="0"/>
              <a:t>User Maintenance</a:t>
            </a:r>
          </a:p>
          <a:p>
            <a:pPr lvl="3">
              <a:buFont typeface="Wingdings" pitchFamily="2" charset="2"/>
              <a:buChar char="Ø"/>
            </a:pPr>
            <a:r>
              <a:rPr lang="en-US" sz="2400" u="none" dirty="0"/>
              <a:t>Component Maintenance</a:t>
            </a:r>
          </a:p>
          <a:p>
            <a:pPr lvl="3">
              <a:buFont typeface="Wingdings" pitchFamily="2" charset="2"/>
              <a:buChar char="Ø"/>
            </a:pPr>
            <a:r>
              <a:rPr lang="en-US" sz="2400" u="none" dirty="0"/>
              <a:t>Defect Tracking </a:t>
            </a:r>
          </a:p>
          <a:p>
            <a:pPr lvl="3">
              <a:buFont typeface="Wingdings" pitchFamily="2" charset="2"/>
              <a:buChar char="Ø"/>
            </a:pPr>
            <a:r>
              <a:rPr lang="en-US" sz="2400" u="none" dirty="0"/>
              <a:t>Report</a:t>
            </a:r>
          </a:p>
          <a:p>
            <a:pPr lvl="3">
              <a:buFont typeface="Wingdings" pitchFamily="2" charset="2"/>
              <a:buChar char="Ø"/>
            </a:pPr>
            <a:r>
              <a:rPr lang="en-US" sz="2400" u="none" dirty="0"/>
              <a:t>Find User</a:t>
            </a:r>
          </a:p>
          <a:p>
            <a:pPr lvl="3">
              <a:buFont typeface="Wingdings" pitchFamily="2" charset="2"/>
              <a:buChar char="Ø"/>
            </a:pPr>
            <a:r>
              <a:rPr lang="en-US" sz="2400" u="none" dirty="0"/>
              <a:t>Find component</a:t>
            </a:r>
          </a:p>
          <a:p>
            <a:pPr lvl="3">
              <a:buFont typeface="Wingdings" pitchFamily="2" charset="2"/>
              <a:buChar char="Ø"/>
            </a:pPr>
            <a:r>
              <a:rPr lang="en-US" sz="2400" u="none" dirty="0"/>
              <a:t>Find defect</a:t>
            </a:r>
          </a:p>
          <a:p>
            <a:pPr lvl="3">
              <a:buFont typeface="Wingdings" pitchFamily="2" charset="2"/>
              <a:buChar char="Ø"/>
            </a:pPr>
            <a:r>
              <a:rPr lang="en-US" sz="2400" u="none" dirty="0"/>
              <a:t>Send Defect Report</a:t>
            </a:r>
          </a:p>
          <a:p>
            <a:pPr lvl="3">
              <a:buFont typeface="Wingdings" pitchFamily="2" charset="2"/>
              <a:buChar char="Ø"/>
            </a:pPr>
            <a:r>
              <a:rPr lang="en-US" sz="2400" u="none" dirty="0"/>
              <a:t>Check Defect </a:t>
            </a:r>
            <a:r>
              <a:rPr lang="en-US" sz="2400" u="none" dirty="0" smtClean="0"/>
              <a:t>Status </a:t>
            </a:r>
            <a:endParaRPr lang="en-US" sz="2400" u="none"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blinds(horizontal)">
                                      <p:cBhvr>
                                        <p:cTn id="7" dur="500"/>
                                        <p:tgtEl>
                                          <p:spTgt spid="3">
                                            <p:txEl>
                                              <p:pRg st="2" end="2"/>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3">
                                            <p:txEl>
                                              <p:pRg st="3" end="3"/>
                                            </p:txEl>
                                          </p:spTgt>
                                        </p:tgtEl>
                                        <p:attrNameLst>
                                          <p:attrName>style.visibility</p:attrName>
                                        </p:attrNameLst>
                                      </p:cBhvr>
                                      <p:to>
                                        <p:strVal val="visible"/>
                                      </p:to>
                                    </p:set>
                                    <p:animEffect transition="in" filter="blinds(horizontal)">
                                      <p:cBhvr>
                                        <p:cTn id="10" dur="500"/>
                                        <p:tgtEl>
                                          <p:spTgt spid="3">
                                            <p:txEl>
                                              <p:pRg st="3" end="3"/>
                                            </p:txEl>
                                          </p:spTgt>
                                        </p:tgtEl>
                                      </p:cBhvr>
                                    </p:animEffect>
                                  </p:childTnLst>
                                </p:cTn>
                              </p:par>
                              <p:par>
                                <p:cTn id="11" presetID="3" presetClass="entr" presetSubtype="10" fill="hold" nodeType="withEffect">
                                  <p:stCondLst>
                                    <p:cond delay="0"/>
                                  </p:stCondLst>
                                  <p:childTnLst>
                                    <p:set>
                                      <p:cBhvr>
                                        <p:cTn id="12" dur="1" fill="hold">
                                          <p:stCondLst>
                                            <p:cond delay="0"/>
                                          </p:stCondLst>
                                        </p:cTn>
                                        <p:tgtEl>
                                          <p:spTgt spid="3">
                                            <p:txEl>
                                              <p:pRg st="4" end="4"/>
                                            </p:txEl>
                                          </p:spTgt>
                                        </p:tgtEl>
                                        <p:attrNameLst>
                                          <p:attrName>style.visibility</p:attrName>
                                        </p:attrNameLst>
                                      </p:cBhvr>
                                      <p:to>
                                        <p:strVal val="visible"/>
                                      </p:to>
                                    </p:set>
                                    <p:animEffect transition="in" filter="blinds(horizontal)">
                                      <p:cBhvr>
                                        <p:cTn id="13" dur="500"/>
                                        <p:tgtEl>
                                          <p:spTgt spid="3">
                                            <p:txEl>
                                              <p:pRg st="4" end="4"/>
                                            </p:txEl>
                                          </p:spTgt>
                                        </p:tgtEl>
                                      </p:cBhvr>
                                    </p:animEffect>
                                  </p:childTnLst>
                                </p:cTn>
                              </p:par>
                              <p:par>
                                <p:cTn id="14" presetID="3" presetClass="entr" presetSubtype="10" fill="hold" nodeType="withEffect">
                                  <p:stCondLst>
                                    <p:cond delay="0"/>
                                  </p:stCondLst>
                                  <p:childTnLst>
                                    <p:set>
                                      <p:cBhvr>
                                        <p:cTn id="15" dur="1" fill="hold">
                                          <p:stCondLst>
                                            <p:cond delay="0"/>
                                          </p:stCondLst>
                                        </p:cTn>
                                        <p:tgtEl>
                                          <p:spTgt spid="3">
                                            <p:txEl>
                                              <p:pRg st="5" end="5"/>
                                            </p:txEl>
                                          </p:spTgt>
                                        </p:tgtEl>
                                        <p:attrNameLst>
                                          <p:attrName>style.visibility</p:attrName>
                                        </p:attrNameLst>
                                      </p:cBhvr>
                                      <p:to>
                                        <p:strVal val="visible"/>
                                      </p:to>
                                    </p:set>
                                    <p:animEffect transition="in" filter="blinds(horizontal)">
                                      <p:cBhvr>
                                        <p:cTn id="16" dur="500"/>
                                        <p:tgtEl>
                                          <p:spTgt spid="3">
                                            <p:txEl>
                                              <p:pRg st="5" end="5"/>
                                            </p:txEl>
                                          </p:spTgt>
                                        </p:tgtEl>
                                      </p:cBhvr>
                                    </p:animEffect>
                                  </p:childTnLst>
                                </p:cTn>
                              </p:par>
                              <p:par>
                                <p:cTn id="17" presetID="3" presetClass="entr" presetSubtype="10" fill="hold" nodeType="with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animEffect transition="in" filter="blinds(horizontal)">
                                      <p:cBhvr>
                                        <p:cTn id="19" dur="500"/>
                                        <p:tgtEl>
                                          <p:spTgt spid="3">
                                            <p:txEl>
                                              <p:pRg st="6" end="6"/>
                                            </p:txEl>
                                          </p:spTgt>
                                        </p:tgtEl>
                                      </p:cBhvr>
                                    </p:animEffect>
                                  </p:childTnLst>
                                </p:cTn>
                              </p:par>
                              <p:par>
                                <p:cTn id="20" presetID="3" presetClass="entr" presetSubtype="10" fill="hold" nodeType="withEffect">
                                  <p:stCondLst>
                                    <p:cond delay="0"/>
                                  </p:stCondLst>
                                  <p:childTnLst>
                                    <p:set>
                                      <p:cBhvr>
                                        <p:cTn id="21" dur="1" fill="hold">
                                          <p:stCondLst>
                                            <p:cond delay="0"/>
                                          </p:stCondLst>
                                        </p:cTn>
                                        <p:tgtEl>
                                          <p:spTgt spid="3">
                                            <p:txEl>
                                              <p:pRg st="7" end="7"/>
                                            </p:txEl>
                                          </p:spTgt>
                                        </p:tgtEl>
                                        <p:attrNameLst>
                                          <p:attrName>style.visibility</p:attrName>
                                        </p:attrNameLst>
                                      </p:cBhvr>
                                      <p:to>
                                        <p:strVal val="visible"/>
                                      </p:to>
                                    </p:set>
                                    <p:animEffect transition="in" filter="blinds(horizontal)">
                                      <p:cBhvr>
                                        <p:cTn id="22" dur="500"/>
                                        <p:tgtEl>
                                          <p:spTgt spid="3">
                                            <p:txEl>
                                              <p:pRg st="7" end="7"/>
                                            </p:txEl>
                                          </p:spTgt>
                                        </p:tgtEl>
                                      </p:cBhvr>
                                    </p:animEffect>
                                  </p:childTnLst>
                                </p:cTn>
                              </p:par>
                              <p:par>
                                <p:cTn id="23" presetID="3" presetClass="entr" presetSubtype="10" fill="hold" nodeType="withEffect">
                                  <p:stCondLst>
                                    <p:cond delay="0"/>
                                  </p:stCondLst>
                                  <p:childTnLst>
                                    <p:set>
                                      <p:cBhvr>
                                        <p:cTn id="24" dur="1" fill="hold">
                                          <p:stCondLst>
                                            <p:cond delay="0"/>
                                          </p:stCondLst>
                                        </p:cTn>
                                        <p:tgtEl>
                                          <p:spTgt spid="3">
                                            <p:txEl>
                                              <p:pRg st="8" end="8"/>
                                            </p:txEl>
                                          </p:spTgt>
                                        </p:tgtEl>
                                        <p:attrNameLst>
                                          <p:attrName>style.visibility</p:attrName>
                                        </p:attrNameLst>
                                      </p:cBhvr>
                                      <p:to>
                                        <p:strVal val="visible"/>
                                      </p:to>
                                    </p:set>
                                    <p:animEffect transition="in" filter="blinds(horizontal)">
                                      <p:cBhvr>
                                        <p:cTn id="25" dur="500"/>
                                        <p:tgtEl>
                                          <p:spTgt spid="3">
                                            <p:txEl>
                                              <p:pRg st="8" end="8"/>
                                            </p:txEl>
                                          </p:spTgt>
                                        </p:tgtEl>
                                      </p:cBhvr>
                                    </p:animEffect>
                                  </p:childTnLst>
                                </p:cTn>
                              </p:par>
                              <p:par>
                                <p:cTn id="26" presetID="3" presetClass="entr" presetSubtype="10" fill="hold" nodeType="withEffect">
                                  <p:stCondLst>
                                    <p:cond delay="0"/>
                                  </p:stCondLst>
                                  <p:childTnLst>
                                    <p:set>
                                      <p:cBhvr>
                                        <p:cTn id="27" dur="1" fill="hold">
                                          <p:stCondLst>
                                            <p:cond delay="0"/>
                                          </p:stCondLst>
                                        </p:cTn>
                                        <p:tgtEl>
                                          <p:spTgt spid="3">
                                            <p:txEl>
                                              <p:pRg st="9" end="9"/>
                                            </p:txEl>
                                          </p:spTgt>
                                        </p:tgtEl>
                                        <p:attrNameLst>
                                          <p:attrName>style.visibility</p:attrName>
                                        </p:attrNameLst>
                                      </p:cBhvr>
                                      <p:to>
                                        <p:strVal val="visible"/>
                                      </p:to>
                                    </p:set>
                                    <p:animEffect transition="in" filter="blinds(horizontal)">
                                      <p:cBhvr>
                                        <p:cTn id="28" dur="500"/>
                                        <p:tgtEl>
                                          <p:spTgt spid="3">
                                            <p:txEl>
                                              <p:pRg st="9" end="9"/>
                                            </p:txEl>
                                          </p:spTgt>
                                        </p:tgtEl>
                                      </p:cBhvr>
                                    </p:animEffect>
                                  </p:childTnLst>
                                </p:cTn>
                              </p:par>
                              <p:par>
                                <p:cTn id="29" presetID="3" presetClass="entr" presetSubtype="10" fill="hold" nodeType="withEffect">
                                  <p:stCondLst>
                                    <p:cond delay="0"/>
                                  </p:stCondLst>
                                  <p:childTnLst>
                                    <p:set>
                                      <p:cBhvr>
                                        <p:cTn id="30" dur="1" fill="hold">
                                          <p:stCondLst>
                                            <p:cond delay="0"/>
                                          </p:stCondLst>
                                        </p:cTn>
                                        <p:tgtEl>
                                          <p:spTgt spid="3">
                                            <p:txEl>
                                              <p:pRg st="10" end="10"/>
                                            </p:txEl>
                                          </p:spTgt>
                                        </p:tgtEl>
                                        <p:attrNameLst>
                                          <p:attrName>style.visibility</p:attrName>
                                        </p:attrNameLst>
                                      </p:cBhvr>
                                      <p:to>
                                        <p:strVal val="visible"/>
                                      </p:to>
                                    </p:set>
                                    <p:animEffect transition="in" filter="blinds(horizontal)">
                                      <p:cBhvr>
                                        <p:cTn id="31" dur="500"/>
                                        <p:tgtEl>
                                          <p:spTgt spid="3">
                                            <p:txEl>
                                              <p:pRg st="1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4"/>
          <p:cNvSpPr>
            <a:spLocks noChangeArrowheads="1"/>
          </p:cNvSpPr>
          <p:nvPr/>
        </p:nvSpPr>
        <p:spPr bwMode="auto">
          <a:xfrm>
            <a:off x="533400" y="1562100"/>
            <a:ext cx="8077200" cy="3657600"/>
          </a:xfrm>
          <a:prstGeom prst="rect">
            <a:avLst/>
          </a:prstGeom>
          <a:noFill/>
          <a:ln w="9525">
            <a:noFill/>
            <a:miter lim="800000"/>
            <a:headEnd/>
            <a:tailEnd/>
          </a:ln>
        </p:spPr>
        <p:txBody>
          <a:bodyPr wrap="square" anchor="ctr">
            <a:spAutoFit/>
          </a:bodyPr>
          <a:lstStyle/>
          <a:p>
            <a:pPr marL="342900" indent="-342900" algn="just">
              <a:buFont typeface="Wingdings" pitchFamily="2" charset="2"/>
              <a:buChar char="Ø"/>
            </a:pPr>
            <a:r>
              <a:rPr lang="en-US" dirty="0"/>
              <a:t>User Maintenance:</a:t>
            </a:r>
          </a:p>
          <a:p>
            <a:pPr marL="342900" indent="-342900" algn="just"/>
            <a:r>
              <a:rPr lang="en-US" sz="1800" b="0" i="0" u="none" dirty="0">
                <a:latin typeface="Arial" charset="0"/>
              </a:rPr>
              <a:t> </a:t>
            </a:r>
          </a:p>
          <a:p>
            <a:pPr marL="342900" indent="-342900" algn="just"/>
            <a:r>
              <a:rPr lang="en-US" sz="2400" u="none" dirty="0"/>
              <a:t>    Creating, Granting &amp; Revoking access and deleting users from application</a:t>
            </a:r>
            <a:r>
              <a:rPr lang="en-US" sz="1800" b="0" i="0" u="none" dirty="0">
                <a:latin typeface="Arial" charset="0"/>
              </a:rPr>
              <a:t>.</a:t>
            </a:r>
          </a:p>
          <a:p>
            <a:pPr marL="342900" indent="-342900" algn="just"/>
            <a:endParaRPr lang="en-US" sz="1800" b="0" i="0" u="none" dirty="0">
              <a:latin typeface="Arial" charset="0"/>
            </a:endParaRPr>
          </a:p>
          <a:p>
            <a:pPr marL="342900" indent="-342900" algn="just"/>
            <a:endParaRPr lang="en-US" sz="1800" b="0" i="0" u="none" dirty="0">
              <a:latin typeface="Arial" charset="0"/>
            </a:endParaRPr>
          </a:p>
          <a:p>
            <a:pPr marL="342900" indent="-342900" algn="just">
              <a:buFont typeface="Wingdings" pitchFamily="2" charset="2"/>
              <a:buChar char="Ø"/>
            </a:pPr>
            <a:r>
              <a:rPr lang="en-US" dirty="0"/>
              <a:t>Component Maintenance:</a:t>
            </a:r>
          </a:p>
          <a:p>
            <a:pPr marL="342900" indent="-342900" algn="just">
              <a:buFont typeface="Wingdings" pitchFamily="2" charset="2"/>
              <a:buNone/>
            </a:pPr>
            <a:r>
              <a:rPr lang="en-US" dirty="0"/>
              <a:t> </a:t>
            </a:r>
          </a:p>
          <a:p>
            <a:pPr marL="342900" indent="-342900" algn="just">
              <a:buFont typeface="Wingdings" pitchFamily="2" charset="2"/>
              <a:buNone/>
            </a:pPr>
            <a:r>
              <a:rPr lang="en-US" sz="2400" u="none" dirty="0"/>
              <a:t>     Creating a component (application being developed/ enhanced), Granting &amp; Revoking access on components to Users.</a:t>
            </a:r>
            <a:endParaRPr lang="en-US" sz="1800" b="0" i="0" u="none" dirty="0">
              <a:latin typeface="Arial"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2">
                                            <p:txEl>
                                              <p:pRg st="1" end="1"/>
                                            </p:txEl>
                                          </p:spTgt>
                                        </p:tgtEl>
                                        <p:attrNameLst>
                                          <p:attrName>style.visibility</p:attrName>
                                        </p:attrNameLst>
                                      </p:cBhvr>
                                      <p:to>
                                        <p:strVal val="visible"/>
                                      </p:to>
                                    </p:set>
                                    <p:animEffect transition="in" filter="blinds(horizontal)">
                                      <p:cBhvr>
                                        <p:cTn id="10" dur="500"/>
                                        <p:tgtEl>
                                          <p:spTgt spid="2">
                                            <p:txEl>
                                              <p:pRg st="1" end="1"/>
                                            </p:txEl>
                                          </p:spTgt>
                                        </p:tgtEl>
                                      </p:cBhvr>
                                    </p:animEffect>
                                  </p:childTnLst>
                                </p:cTn>
                              </p:par>
                              <p:par>
                                <p:cTn id="11" presetID="3" presetClass="entr" presetSubtype="10" fill="hold" nodeType="withEffect">
                                  <p:stCondLst>
                                    <p:cond delay="0"/>
                                  </p:stCondLst>
                                  <p:childTnLst>
                                    <p:set>
                                      <p:cBhvr>
                                        <p:cTn id="12" dur="1" fill="hold">
                                          <p:stCondLst>
                                            <p:cond delay="0"/>
                                          </p:stCondLst>
                                        </p:cTn>
                                        <p:tgtEl>
                                          <p:spTgt spid="2">
                                            <p:txEl>
                                              <p:pRg st="2" end="2"/>
                                            </p:txEl>
                                          </p:spTgt>
                                        </p:tgtEl>
                                        <p:attrNameLst>
                                          <p:attrName>style.visibility</p:attrName>
                                        </p:attrNameLst>
                                      </p:cBhvr>
                                      <p:to>
                                        <p:strVal val="visible"/>
                                      </p:to>
                                    </p:set>
                                    <p:animEffect transition="in" filter="blinds(horizontal)">
                                      <p:cBhvr>
                                        <p:cTn id="13" dur="500"/>
                                        <p:tgtEl>
                                          <p:spTgt spid="2">
                                            <p:txEl>
                                              <p:pRg st="2" end="2"/>
                                            </p:txEl>
                                          </p:spTgt>
                                        </p:tgtEl>
                                      </p:cBhvr>
                                    </p:animEffect>
                                  </p:childTnLst>
                                </p:cTn>
                              </p:par>
                              <p:par>
                                <p:cTn id="14" presetID="3" presetClass="entr" presetSubtype="10" fill="hold" nodeType="withEffect">
                                  <p:stCondLst>
                                    <p:cond delay="0"/>
                                  </p:stCondLst>
                                  <p:childTnLst>
                                    <p:set>
                                      <p:cBhvr>
                                        <p:cTn id="15" dur="1" fill="hold">
                                          <p:stCondLst>
                                            <p:cond delay="0"/>
                                          </p:stCondLst>
                                        </p:cTn>
                                        <p:tgtEl>
                                          <p:spTgt spid="2">
                                            <p:txEl>
                                              <p:pRg st="5" end="5"/>
                                            </p:txEl>
                                          </p:spTgt>
                                        </p:tgtEl>
                                        <p:attrNameLst>
                                          <p:attrName>style.visibility</p:attrName>
                                        </p:attrNameLst>
                                      </p:cBhvr>
                                      <p:to>
                                        <p:strVal val="visible"/>
                                      </p:to>
                                    </p:set>
                                    <p:animEffect transition="in" filter="blinds(horizontal)">
                                      <p:cBhvr>
                                        <p:cTn id="16" dur="500"/>
                                        <p:tgtEl>
                                          <p:spTgt spid="2">
                                            <p:txEl>
                                              <p:pRg st="5" end="5"/>
                                            </p:txEl>
                                          </p:spTgt>
                                        </p:tgtEl>
                                      </p:cBhvr>
                                    </p:animEffect>
                                  </p:childTnLst>
                                </p:cTn>
                              </p:par>
                              <p:par>
                                <p:cTn id="17" presetID="3" presetClass="entr" presetSubtype="10" fill="hold" nodeType="with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animEffect transition="in" filter="blinds(horizontal)">
                                      <p:cBhvr>
                                        <p:cTn id="19" dur="500"/>
                                        <p:tgtEl>
                                          <p:spTgt spid="2">
                                            <p:txEl>
                                              <p:pRg st="6" end="6"/>
                                            </p:txEl>
                                          </p:spTgt>
                                        </p:tgtEl>
                                      </p:cBhvr>
                                    </p:animEffect>
                                  </p:childTnLst>
                                </p:cTn>
                              </p:par>
                              <p:par>
                                <p:cTn id="20" presetID="3" presetClass="entr" presetSubtype="10" fill="hold" nodeType="withEffect">
                                  <p:stCondLst>
                                    <p:cond delay="0"/>
                                  </p:stCondLst>
                                  <p:childTnLst>
                                    <p:set>
                                      <p:cBhvr>
                                        <p:cTn id="21" dur="1" fill="hold">
                                          <p:stCondLst>
                                            <p:cond delay="0"/>
                                          </p:stCondLst>
                                        </p:cTn>
                                        <p:tgtEl>
                                          <p:spTgt spid="2">
                                            <p:txEl>
                                              <p:pRg st="7" end="7"/>
                                            </p:txEl>
                                          </p:spTgt>
                                        </p:tgtEl>
                                        <p:attrNameLst>
                                          <p:attrName>style.visibility</p:attrName>
                                        </p:attrNameLst>
                                      </p:cBhvr>
                                      <p:to>
                                        <p:strVal val="visible"/>
                                      </p:to>
                                    </p:set>
                                    <p:animEffect transition="in" filter="blinds(horizontal)">
                                      <p:cBhvr>
                                        <p:cTn id="22" dur="500"/>
                                        <p:tgtEl>
                                          <p:spTgt spid="2">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4"/>
          <p:cNvSpPr>
            <a:spLocks noChangeArrowheads="1"/>
          </p:cNvSpPr>
          <p:nvPr/>
        </p:nvSpPr>
        <p:spPr bwMode="auto">
          <a:xfrm>
            <a:off x="152400" y="838200"/>
            <a:ext cx="8763000" cy="5724644"/>
          </a:xfrm>
          <a:prstGeom prst="rect">
            <a:avLst/>
          </a:prstGeom>
          <a:noFill/>
          <a:ln w="9525">
            <a:noFill/>
            <a:miter lim="800000"/>
            <a:headEnd/>
            <a:tailEnd/>
          </a:ln>
        </p:spPr>
        <p:txBody>
          <a:bodyPr wrap="square" anchor="ctr">
            <a:spAutoFit/>
          </a:bodyPr>
          <a:lstStyle/>
          <a:p>
            <a:pPr marL="342900" indent="-342900" algn="just">
              <a:buFont typeface="Wingdings" pitchFamily="2" charset="2"/>
              <a:buChar char="Ø"/>
              <a:tabLst>
                <a:tab pos="1143000" algn="l"/>
              </a:tabLst>
            </a:pPr>
            <a:r>
              <a:rPr lang="en-US" dirty="0"/>
              <a:t>Defect Tracking:</a:t>
            </a:r>
            <a:r>
              <a:rPr lang="en-US" sz="1800" dirty="0">
                <a:latin typeface="Arial" charset="0"/>
              </a:rPr>
              <a:t> </a:t>
            </a:r>
          </a:p>
          <a:p>
            <a:pPr marL="342900" indent="-342900" algn="just">
              <a:buFont typeface="Wingdings" pitchFamily="2" charset="2"/>
              <a:buChar char="v"/>
              <a:tabLst>
                <a:tab pos="1143000" algn="l"/>
              </a:tabLst>
            </a:pPr>
            <a:endParaRPr lang="en-US" sz="1800" dirty="0">
              <a:latin typeface="Arial" charset="0"/>
            </a:endParaRPr>
          </a:p>
          <a:p>
            <a:pPr marL="342900" indent="-342900" algn="just">
              <a:buFont typeface="Wingdings" pitchFamily="2" charset="2"/>
              <a:buNone/>
              <a:tabLst>
                <a:tab pos="1143000" algn="l"/>
              </a:tabLst>
            </a:pPr>
            <a:r>
              <a:rPr lang="en-US" sz="2400" u="none" dirty="0"/>
              <a:t>     Creating, Assigning defects to users, Modifying and Closing a defect. A defect screen should at least have following details and this defect report can be verified by concerned admin. After verify he can send the status to the users.</a:t>
            </a:r>
          </a:p>
          <a:p>
            <a:pPr marL="342900" indent="-342900" algn="just">
              <a:buFont typeface="Wingdings" pitchFamily="2" charset="2"/>
              <a:buNone/>
              <a:tabLst>
                <a:tab pos="1143000" algn="l"/>
              </a:tabLst>
            </a:pPr>
            <a:endParaRPr lang="en-US" sz="2400" u="none" dirty="0"/>
          </a:p>
          <a:p>
            <a:pPr marL="342900" indent="-342900" algn="just">
              <a:buFont typeface="Wingdings" pitchFamily="2" charset="2"/>
              <a:buNone/>
              <a:tabLst>
                <a:tab pos="1143000" algn="l"/>
              </a:tabLst>
            </a:pPr>
            <a:r>
              <a:rPr lang="en-US" sz="2400" u="none" dirty="0"/>
              <a:t>                      1.Defect Number and Title</a:t>
            </a:r>
          </a:p>
          <a:p>
            <a:pPr marL="342900" indent="-342900" algn="just">
              <a:buFont typeface="Wingdings" pitchFamily="2" charset="2"/>
              <a:buNone/>
              <a:tabLst>
                <a:tab pos="1143000" algn="l"/>
              </a:tabLst>
            </a:pPr>
            <a:r>
              <a:rPr lang="en-US" sz="2400" u="none" dirty="0"/>
              <a:t>                      2.Defect priority</a:t>
            </a:r>
          </a:p>
          <a:p>
            <a:pPr marL="342900" indent="-342900" algn="just">
              <a:buFont typeface="Wingdings" pitchFamily="2" charset="2"/>
              <a:buNone/>
              <a:tabLst>
                <a:tab pos="1143000" algn="l"/>
              </a:tabLst>
            </a:pPr>
            <a:r>
              <a:rPr lang="en-US" sz="2400" u="none" dirty="0"/>
              <a:t>                      3.Date created</a:t>
            </a:r>
          </a:p>
          <a:p>
            <a:pPr marL="342900" indent="-342900" algn="just">
              <a:buFont typeface="Wingdings" pitchFamily="2" charset="2"/>
              <a:buNone/>
              <a:tabLst>
                <a:tab pos="1143000" algn="l"/>
              </a:tabLst>
            </a:pPr>
            <a:r>
              <a:rPr lang="en-US" sz="2400" u="none" dirty="0"/>
              <a:t>                      4.Defect description</a:t>
            </a:r>
          </a:p>
          <a:p>
            <a:pPr marL="342900" indent="-342900" algn="just">
              <a:buFont typeface="Wingdings" pitchFamily="2" charset="2"/>
              <a:buNone/>
              <a:tabLst>
                <a:tab pos="1143000" algn="l"/>
              </a:tabLst>
            </a:pPr>
            <a:r>
              <a:rPr lang="en-US" sz="2400" u="none" dirty="0"/>
              <a:t>                      5.Name of originator</a:t>
            </a:r>
          </a:p>
          <a:p>
            <a:pPr marL="342900" indent="-342900" algn="just">
              <a:buFont typeface="Wingdings" pitchFamily="2" charset="2"/>
              <a:buNone/>
              <a:tabLst>
                <a:tab pos="1143000" algn="l"/>
              </a:tabLst>
            </a:pPr>
            <a:r>
              <a:rPr lang="en-US" sz="2400" u="none" dirty="0"/>
              <a:t>                      6.Status</a:t>
            </a:r>
          </a:p>
          <a:p>
            <a:pPr marL="342900" indent="-342900" algn="just">
              <a:buFont typeface="Wingdings" pitchFamily="2" charset="2"/>
              <a:buChar char="Ø"/>
              <a:tabLst>
                <a:tab pos="1143000" algn="l"/>
              </a:tabLst>
            </a:pPr>
            <a:r>
              <a:rPr lang="en-US" dirty="0"/>
              <a:t>Report:</a:t>
            </a:r>
            <a:r>
              <a:rPr lang="en-US" sz="1800" b="0" i="0" u="none" dirty="0">
                <a:latin typeface="Arial" charset="0"/>
              </a:rPr>
              <a:t> </a:t>
            </a:r>
          </a:p>
          <a:p>
            <a:pPr marL="342900" indent="-342900" algn="just">
              <a:buFont typeface="Wingdings" pitchFamily="2" charset="2"/>
              <a:buNone/>
              <a:tabLst>
                <a:tab pos="1143000" algn="l"/>
              </a:tabLst>
            </a:pPr>
            <a:r>
              <a:rPr lang="en-US" sz="2400" u="none" dirty="0"/>
              <a:t>    </a:t>
            </a:r>
          </a:p>
          <a:p>
            <a:pPr marL="342900" indent="-342900" algn="just">
              <a:buFont typeface="Wingdings" pitchFamily="2" charset="2"/>
              <a:buNone/>
              <a:tabLst>
                <a:tab pos="1143000" algn="l"/>
              </a:tabLst>
            </a:pPr>
            <a:r>
              <a:rPr lang="en-US" sz="2400" u="none" dirty="0"/>
              <a:t>     Generate reports on defects.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2">
                                            <p:txEl>
                                              <p:pRg st="2" end="2"/>
                                            </p:txEl>
                                          </p:spTgt>
                                        </p:tgtEl>
                                        <p:attrNameLst>
                                          <p:attrName>style.visibility</p:attrName>
                                        </p:attrNameLst>
                                      </p:cBhvr>
                                      <p:to>
                                        <p:strVal val="visible"/>
                                      </p:to>
                                    </p:set>
                                    <p:animEffect transition="in" filter="blinds(horizontal)">
                                      <p:cBhvr>
                                        <p:cTn id="10" dur="500"/>
                                        <p:tgtEl>
                                          <p:spTgt spid="2">
                                            <p:txEl>
                                              <p:pRg st="2" end="2"/>
                                            </p:txEl>
                                          </p:spTgt>
                                        </p:tgtEl>
                                      </p:cBhvr>
                                    </p:animEffect>
                                  </p:childTnLst>
                                </p:cTn>
                              </p:par>
                              <p:par>
                                <p:cTn id="11" presetID="3" presetClass="entr" presetSubtype="10" fill="hold" nodeType="withEffect">
                                  <p:stCondLst>
                                    <p:cond delay="0"/>
                                  </p:stCondLst>
                                  <p:childTnLst>
                                    <p:set>
                                      <p:cBhvr>
                                        <p:cTn id="12" dur="1" fill="hold">
                                          <p:stCondLst>
                                            <p:cond delay="0"/>
                                          </p:stCondLst>
                                        </p:cTn>
                                        <p:tgtEl>
                                          <p:spTgt spid="2">
                                            <p:txEl>
                                              <p:pRg st="4" end="4"/>
                                            </p:txEl>
                                          </p:spTgt>
                                        </p:tgtEl>
                                        <p:attrNameLst>
                                          <p:attrName>style.visibility</p:attrName>
                                        </p:attrNameLst>
                                      </p:cBhvr>
                                      <p:to>
                                        <p:strVal val="visible"/>
                                      </p:to>
                                    </p:set>
                                    <p:animEffect transition="in" filter="blinds(horizontal)">
                                      <p:cBhvr>
                                        <p:cTn id="13" dur="500"/>
                                        <p:tgtEl>
                                          <p:spTgt spid="2">
                                            <p:txEl>
                                              <p:pRg st="4" end="4"/>
                                            </p:txEl>
                                          </p:spTgt>
                                        </p:tgtEl>
                                      </p:cBhvr>
                                    </p:animEffect>
                                  </p:childTnLst>
                                </p:cTn>
                              </p:par>
                              <p:par>
                                <p:cTn id="14" presetID="3" presetClass="entr" presetSubtype="10" fill="hold" nodeType="withEffect">
                                  <p:stCondLst>
                                    <p:cond delay="0"/>
                                  </p:stCondLst>
                                  <p:childTnLst>
                                    <p:set>
                                      <p:cBhvr>
                                        <p:cTn id="15" dur="1" fill="hold">
                                          <p:stCondLst>
                                            <p:cond delay="0"/>
                                          </p:stCondLst>
                                        </p:cTn>
                                        <p:tgtEl>
                                          <p:spTgt spid="2">
                                            <p:txEl>
                                              <p:pRg st="5" end="5"/>
                                            </p:txEl>
                                          </p:spTgt>
                                        </p:tgtEl>
                                        <p:attrNameLst>
                                          <p:attrName>style.visibility</p:attrName>
                                        </p:attrNameLst>
                                      </p:cBhvr>
                                      <p:to>
                                        <p:strVal val="visible"/>
                                      </p:to>
                                    </p:set>
                                    <p:animEffect transition="in" filter="blinds(horizontal)">
                                      <p:cBhvr>
                                        <p:cTn id="16" dur="500"/>
                                        <p:tgtEl>
                                          <p:spTgt spid="2">
                                            <p:txEl>
                                              <p:pRg st="5" end="5"/>
                                            </p:txEl>
                                          </p:spTgt>
                                        </p:tgtEl>
                                      </p:cBhvr>
                                    </p:animEffect>
                                  </p:childTnLst>
                                </p:cTn>
                              </p:par>
                              <p:par>
                                <p:cTn id="17" presetID="3" presetClass="entr" presetSubtype="10" fill="hold" nodeType="with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animEffect transition="in" filter="blinds(horizontal)">
                                      <p:cBhvr>
                                        <p:cTn id="19" dur="500"/>
                                        <p:tgtEl>
                                          <p:spTgt spid="2">
                                            <p:txEl>
                                              <p:pRg st="6" end="6"/>
                                            </p:txEl>
                                          </p:spTgt>
                                        </p:tgtEl>
                                      </p:cBhvr>
                                    </p:animEffect>
                                  </p:childTnLst>
                                </p:cTn>
                              </p:par>
                              <p:par>
                                <p:cTn id="20" presetID="3" presetClass="entr" presetSubtype="10" fill="hold" nodeType="withEffect">
                                  <p:stCondLst>
                                    <p:cond delay="0"/>
                                  </p:stCondLst>
                                  <p:childTnLst>
                                    <p:set>
                                      <p:cBhvr>
                                        <p:cTn id="21" dur="1" fill="hold">
                                          <p:stCondLst>
                                            <p:cond delay="0"/>
                                          </p:stCondLst>
                                        </p:cTn>
                                        <p:tgtEl>
                                          <p:spTgt spid="2">
                                            <p:txEl>
                                              <p:pRg st="7" end="7"/>
                                            </p:txEl>
                                          </p:spTgt>
                                        </p:tgtEl>
                                        <p:attrNameLst>
                                          <p:attrName>style.visibility</p:attrName>
                                        </p:attrNameLst>
                                      </p:cBhvr>
                                      <p:to>
                                        <p:strVal val="visible"/>
                                      </p:to>
                                    </p:set>
                                    <p:animEffect transition="in" filter="blinds(horizontal)">
                                      <p:cBhvr>
                                        <p:cTn id="22" dur="500"/>
                                        <p:tgtEl>
                                          <p:spTgt spid="2">
                                            <p:txEl>
                                              <p:pRg st="7" end="7"/>
                                            </p:txEl>
                                          </p:spTgt>
                                        </p:tgtEl>
                                      </p:cBhvr>
                                    </p:animEffect>
                                  </p:childTnLst>
                                </p:cTn>
                              </p:par>
                              <p:par>
                                <p:cTn id="23" presetID="3" presetClass="entr" presetSubtype="10" fill="hold" nodeType="withEffect">
                                  <p:stCondLst>
                                    <p:cond delay="0"/>
                                  </p:stCondLst>
                                  <p:childTnLst>
                                    <p:set>
                                      <p:cBhvr>
                                        <p:cTn id="24" dur="1" fill="hold">
                                          <p:stCondLst>
                                            <p:cond delay="0"/>
                                          </p:stCondLst>
                                        </p:cTn>
                                        <p:tgtEl>
                                          <p:spTgt spid="2">
                                            <p:txEl>
                                              <p:pRg st="8" end="8"/>
                                            </p:txEl>
                                          </p:spTgt>
                                        </p:tgtEl>
                                        <p:attrNameLst>
                                          <p:attrName>style.visibility</p:attrName>
                                        </p:attrNameLst>
                                      </p:cBhvr>
                                      <p:to>
                                        <p:strVal val="visible"/>
                                      </p:to>
                                    </p:set>
                                    <p:animEffect transition="in" filter="blinds(horizontal)">
                                      <p:cBhvr>
                                        <p:cTn id="25" dur="500"/>
                                        <p:tgtEl>
                                          <p:spTgt spid="2">
                                            <p:txEl>
                                              <p:pRg st="8" end="8"/>
                                            </p:txEl>
                                          </p:spTgt>
                                        </p:tgtEl>
                                      </p:cBhvr>
                                    </p:animEffect>
                                  </p:childTnLst>
                                </p:cTn>
                              </p:par>
                              <p:par>
                                <p:cTn id="26" presetID="3" presetClass="entr" presetSubtype="10" fill="hold" nodeType="withEffect">
                                  <p:stCondLst>
                                    <p:cond delay="0"/>
                                  </p:stCondLst>
                                  <p:childTnLst>
                                    <p:set>
                                      <p:cBhvr>
                                        <p:cTn id="27" dur="1" fill="hold">
                                          <p:stCondLst>
                                            <p:cond delay="0"/>
                                          </p:stCondLst>
                                        </p:cTn>
                                        <p:tgtEl>
                                          <p:spTgt spid="2">
                                            <p:txEl>
                                              <p:pRg st="9" end="9"/>
                                            </p:txEl>
                                          </p:spTgt>
                                        </p:tgtEl>
                                        <p:attrNameLst>
                                          <p:attrName>style.visibility</p:attrName>
                                        </p:attrNameLst>
                                      </p:cBhvr>
                                      <p:to>
                                        <p:strVal val="visible"/>
                                      </p:to>
                                    </p:set>
                                    <p:animEffect transition="in" filter="blinds(horizontal)">
                                      <p:cBhvr>
                                        <p:cTn id="28" dur="500"/>
                                        <p:tgtEl>
                                          <p:spTgt spid="2">
                                            <p:txEl>
                                              <p:pRg st="9" end="9"/>
                                            </p:txEl>
                                          </p:spTgt>
                                        </p:tgtEl>
                                      </p:cBhvr>
                                    </p:animEffect>
                                  </p:childTnLst>
                                </p:cTn>
                              </p:par>
                              <p:par>
                                <p:cTn id="29" presetID="3" presetClass="entr" presetSubtype="10" fill="hold" nodeType="withEffect">
                                  <p:stCondLst>
                                    <p:cond delay="0"/>
                                  </p:stCondLst>
                                  <p:childTnLst>
                                    <p:set>
                                      <p:cBhvr>
                                        <p:cTn id="30" dur="1" fill="hold">
                                          <p:stCondLst>
                                            <p:cond delay="0"/>
                                          </p:stCondLst>
                                        </p:cTn>
                                        <p:tgtEl>
                                          <p:spTgt spid="2">
                                            <p:txEl>
                                              <p:pRg st="10" end="10"/>
                                            </p:txEl>
                                          </p:spTgt>
                                        </p:tgtEl>
                                        <p:attrNameLst>
                                          <p:attrName>style.visibility</p:attrName>
                                        </p:attrNameLst>
                                      </p:cBhvr>
                                      <p:to>
                                        <p:strVal val="visible"/>
                                      </p:to>
                                    </p:set>
                                    <p:animEffect transition="in" filter="blinds(horizontal)">
                                      <p:cBhvr>
                                        <p:cTn id="31" dur="500"/>
                                        <p:tgtEl>
                                          <p:spTgt spid="2">
                                            <p:txEl>
                                              <p:pRg st="10" end="10"/>
                                            </p:txEl>
                                          </p:spTgt>
                                        </p:tgtEl>
                                      </p:cBhvr>
                                    </p:animEffect>
                                  </p:childTnLst>
                                </p:cTn>
                              </p:par>
                              <p:par>
                                <p:cTn id="32" presetID="3" presetClass="entr" presetSubtype="10" fill="hold" nodeType="withEffect">
                                  <p:stCondLst>
                                    <p:cond delay="0"/>
                                  </p:stCondLst>
                                  <p:childTnLst>
                                    <p:set>
                                      <p:cBhvr>
                                        <p:cTn id="33" dur="1" fill="hold">
                                          <p:stCondLst>
                                            <p:cond delay="0"/>
                                          </p:stCondLst>
                                        </p:cTn>
                                        <p:tgtEl>
                                          <p:spTgt spid="2">
                                            <p:txEl>
                                              <p:pRg st="11" end="11"/>
                                            </p:txEl>
                                          </p:spTgt>
                                        </p:tgtEl>
                                        <p:attrNameLst>
                                          <p:attrName>style.visibility</p:attrName>
                                        </p:attrNameLst>
                                      </p:cBhvr>
                                      <p:to>
                                        <p:strVal val="visible"/>
                                      </p:to>
                                    </p:set>
                                    <p:animEffect transition="in" filter="blinds(horizontal)">
                                      <p:cBhvr>
                                        <p:cTn id="34" dur="500"/>
                                        <p:tgtEl>
                                          <p:spTgt spid="2">
                                            <p:txEl>
                                              <p:pRg st="11" end="11"/>
                                            </p:txEl>
                                          </p:spTgt>
                                        </p:tgtEl>
                                      </p:cBhvr>
                                    </p:animEffect>
                                  </p:childTnLst>
                                </p:cTn>
                              </p:par>
                              <p:par>
                                <p:cTn id="35" presetID="3" presetClass="entr" presetSubtype="10" fill="hold" nodeType="withEffect">
                                  <p:stCondLst>
                                    <p:cond delay="0"/>
                                  </p:stCondLst>
                                  <p:childTnLst>
                                    <p:set>
                                      <p:cBhvr>
                                        <p:cTn id="36" dur="1" fill="hold">
                                          <p:stCondLst>
                                            <p:cond delay="0"/>
                                          </p:stCondLst>
                                        </p:cTn>
                                        <p:tgtEl>
                                          <p:spTgt spid="2">
                                            <p:txEl>
                                              <p:charRg st="515" end="549"/>
                                            </p:txEl>
                                          </p:spTgt>
                                        </p:tgtEl>
                                        <p:attrNameLst>
                                          <p:attrName>style.visibility</p:attrName>
                                        </p:attrNameLst>
                                      </p:cBhvr>
                                      <p:to>
                                        <p:strVal val="visible"/>
                                      </p:to>
                                    </p:set>
                                    <p:animEffect transition="in" filter="blinds(horizontal)">
                                      <p:cBhvr>
                                        <p:cTn id="37" dur="500"/>
                                        <p:tgtEl>
                                          <p:spTgt spid="2">
                                            <p:txEl>
                                              <p:charRg st="515" end="54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4"/>
          <p:cNvSpPr>
            <a:spLocks noChangeArrowheads="1"/>
          </p:cNvSpPr>
          <p:nvPr/>
        </p:nvSpPr>
        <p:spPr bwMode="auto">
          <a:xfrm>
            <a:off x="304800" y="969288"/>
            <a:ext cx="8458200" cy="5355312"/>
          </a:xfrm>
          <a:prstGeom prst="rect">
            <a:avLst/>
          </a:prstGeom>
          <a:noFill/>
          <a:ln w="9525">
            <a:noFill/>
            <a:miter lim="800000"/>
            <a:headEnd/>
            <a:tailEnd/>
          </a:ln>
        </p:spPr>
        <p:txBody>
          <a:bodyPr wrap="square" anchor="ctr">
            <a:spAutoFit/>
          </a:bodyPr>
          <a:lstStyle/>
          <a:p>
            <a:pPr indent="342900" algn="just">
              <a:buFont typeface="Wingdings" pitchFamily="2" charset="2"/>
              <a:buChar char="Ø"/>
            </a:pPr>
            <a:r>
              <a:rPr lang="en-US" dirty="0"/>
              <a:t>Find User:</a:t>
            </a:r>
            <a:r>
              <a:rPr lang="en-US" sz="1800" b="0" i="0" u="none" dirty="0">
                <a:latin typeface="Arial" charset="0"/>
              </a:rPr>
              <a:t>  </a:t>
            </a:r>
          </a:p>
          <a:p>
            <a:pPr indent="342900" algn="just">
              <a:buFont typeface="Wingdings" pitchFamily="2" charset="2"/>
              <a:buNone/>
            </a:pPr>
            <a:r>
              <a:rPr lang="en-US" sz="2400" u="none" dirty="0"/>
              <a:t>A search screen to find users and display results.</a:t>
            </a:r>
          </a:p>
          <a:p>
            <a:pPr indent="342900" algn="just"/>
            <a:endParaRPr lang="en-US" sz="2400" u="none" dirty="0"/>
          </a:p>
          <a:p>
            <a:pPr indent="342900" algn="just">
              <a:buFont typeface="Wingdings" pitchFamily="2" charset="2"/>
              <a:buChar char="Ø"/>
            </a:pPr>
            <a:r>
              <a:rPr lang="en-US" dirty="0"/>
              <a:t>Find component:</a:t>
            </a:r>
            <a:r>
              <a:rPr lang="en-US" sz="1800" b="0" i="0" dirty="0">
                <a:latin typeface="Arial" charset="0"/>
              </a:rPr>
              <a:t> </a:t>
            </a:r>
          </a:p>
          <a:p>
            <a:pPr indent="342900" algn="just">
              <a:buFont typeface="Wingdings" pitchFamily="2" charset="2"/>
              <a:buNone/>
            </a:pPr>
            <a:r>
              <a:rPr lang="en-US" sz="2400" u="none" dirty="0"/>
              <a:t>A search screen to find components and display results.</a:t>
            </a:r>
          </a:p>
          <a:p>
            <a:pPr indent="342900" algn="just">
              <a:buFont typeface="Wingdings" pitchFamily="2" charset="2"/>
              <a:buNone/>
            </a:pPr>
            <a:endParaRPr lang="en-US" sz="1800" b="0" i="0" u="none" dirty="0">
              <a:latin typeface="Arial" charset="0"/>
            </a:endParaRPr>
          </a:p>
          <a:p>
            <a:pPr indent="342900" algn="just">
              <a:buFont typeface="Wingdings" pitchFamily="2" charset="2"/>
              <a:buChar char="Ø"/>
            </a:pPr>
            <a:r>
              <a:rPr lang="en-US" dirty="0"/>
              <a:t>Find defect:</a:t>
            </a:r>
            <a:r>
              <a:rPr lang="en-US" sz="1800" b="0" i="0" dirty="0">
                <a:latin typeface="Arial" charset="0"/>
              </a:rPr>
              <a:t> </a:t>
            </a:r>
          </a:p>
          <a:p>
            <a:pPr indent="342900" algn="just">
              <a:buFont typeface="Wingdings" pitchFamily="2" charset="2"/>
              <a:buNone/>
            </a:pPr>
            <a:r>
              <a:rPr lang="en-US" sz="2400" u="none" dirty="0"/>
              <a:t>A search screen to find defects and display results</a:t>
            </a:r>
            <a:r>
              <a:rPr lang="en-US" sz="1800" b="0" i="0" u="none" dirty="0">
                <a:latin typeface="Arial" charset="0"/>
              </a:rPr>
              <a:t>.</a:t>
            </a:r>
          </a:p>
          <a:p>
            <a:pPr indent="342900" algn="just">
              <a:buFont typeface="Wingdings" pitchFamily="2" charset="2"/>
              <a:buNone/>
            </a:pPr>
            <a:endParaRPr lang="en-US" sz="1800" b="0" i="0" u="none" dirty="0">
              <a:latin typeface="Arial" charset="0"/>
            </a:endParaRPr>
          </a:p>
          <a:p>
            <a:pPr indent="342900" algn="just">
              <a:buFont typeface="Wingdings" pitchFamily="2" charset="2"/>
              <a:buChar char="Ø"/>
            </a:pPr>
            <a:r>
              <a:rPr lang="en-US" dirty="0"/>
              <a:t>Send defect Report:</a:t>
            </a:r>
            <a:r>
              <a:rPr lang="en-US" sz="1800" b="0" i="0" dirty="0">
                <a:latin typeface="Arial" charset="0"/>
              </a:rPr>
              <a:t> </a:t>
            </a:r>
          </a:p>
          <a:p>
            <a:pPr indent="342900" algn="just">
              <a:buFont typeface="Wingdings" pitchFamily="2" charset="2"/>
              <a:buNone/>
            </a:pPr>
            <a:r>
              <a:rPr lang="en-US" sz="2400" u="none" dirty="0"/>
              <a:t>After finding the defect user can send defect report to the concerned administration.</a:t>
            </a:r>
          </a:p>
          <a:p>
            <a:pPr indent="342900" algn="just">
              <a:buFont typeface="Wingdings" pitchFamily="2" charset="2"/>
              <a:buNone/>
            </a:pPr>
            <a:endParaRPr lang="en-US" sz="2400" u="none" dirty="0"/>
          </a:p>
          <a:p>
            <a:pPr indent="342900" algn="just">
              <a:buFont typeface="Wingdings" pitchFamily="2" charset="2"/>
              <a:buChar char="Ø"/>
            </a:pPr>
            <a:r>
              <a:rPr lang="en-US" dirty="0"/>
              <a:t>Check Defect Status:</a:t>
            </a:r>
          </a:p>
          <a:p>
            <a:pPr indent="342900" algn="just">
              <a:buFont typeface="Wingdings" pitchFamily="2" charset="2"/>
              <a:buNone/>
            </a:pPr>
            <a:r>
              <a:rPr lang="en-US" sz="2400" u="none" dirty="0"/>
              <a:t>Once user send defect report he can able to check the status of the      report.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2">
                                            <p:txEl>
                                              <p:pRg st="1" end="1"/>
                                            </p:txEl>
                                          </p:spTgt>
                                        </p:tgtEl>
                                        <p:attrNameLst>
                                          <p:attrName>style.visibility</p:attrName>
                                        </p:attrNameLst>
                                      </p:cBhvr>
                                      <p:to>
                                        <p:strVal val="visible"/>
                                      </p:to>
                                    </p:set>
                                    <p:animEffect transition="in" filter="blinds(horizontal)">
                                      <p:cBhvr>
                                        <p:cTn id="10" dur="500"/>
                                        <p:tgtEl>
                                          <p:spTgt spid="2">
                                            <p:txEl>
                                              <p:pRg st="1" end="1"/>
                                            </p:txEl>
                                          </p:spTgt>
                                        </p:tgtEl>
                                      </p:cBhvr>
                                    </p:animEffect>
                                  </p:childTnLst>
                                </p:cTn>
                              </p:par>
                              <p:par>
                                <p:cTn id="11" presetID="3" presetClass="entr" presetSubtype="10" fill="hold" nodeType="with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animEffect transition="in" filter="blinds(horizontal)">
                                      <p:cBhvr>
                                        <p:cTn id="13" dur="500"/>
                                        <p:tgtEl>
                                          <p:spTgt spid="2">
                                            <p:txEl>
                                              <p:pRg st="3" end="3"/>
                                            </p:txEl>
                                          </p:spTgt>
                                        </p:tgtEl>
                                      </p:cBhvr>
                                    </p:animEffect>
                                  </p:childTnLst>
                                </p:cTn>
                              </p:par>
                              <p:par>
                                <p:cTn id="14" presetID="3" presetClass="entr" presetSubtype="10" fill="hold" nodeType="withEffect">
                                  <p:stCondLst>
                                    <p:cond delay="0"/>
                                  </p:stCondLst>
                                  <p:childTnLst>
                                    <p:set>
                                      <p:cBhvr>
                                        <p:cTn id="15" dur="1" fill="hold">
                                          <p:stCondLst>
                                            <p:cond delay="0"/>
                                          </p:stCondLst>
                                        </p:cTn>
                                        <p:tgtEl>
                                          <p:spTgt spid="2">
                                            <p:txEl>
                                              <p:pRg st="4" end="4"/>
                                            </p:txEl>
                                          </p:spTgt>
                                        </p:tgtEl>
                                        <p:attrNameLst>
                                          <p:attrName>style.visibility</p:attrName>
                                        </p:attrNameLst>
                                      </p:cBhvr>
                                      <p:to>
                                        <p:strVal val="visible"/>
                                      </p:to>
                                    </p:set>
                                    <p:animEffect transition="in" filter="blinds(horizontal)">
                                      <p:cBhvr>
                                        <p:cTn id="16" dur="500"/>
                                        <p:tgtEl>
                                          <p:spTgt spid="2">
                                            <p:txEl>
                                              <p:pRg st="4" end="4"/>
                                            </p:txEl>
                                          </p:spTgt>
                                        </p:tgtEl>
                                      </p:cBhvr>
                                    </p:animEffect>
                                  </p:childTnLst>
                                </p:cTn>
                              </p:par>
                              <p:par>
                                <p:cTn id="17" presetID="3" presetClass="entr" presetSubtype="10" fill="hold" nodeType="with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animEffect transition="in" filter="blinds(horizontal)">
                                      <p:cBhvr>
                                        <p:cTn id="19" dur="500"/>
                                        <p:tgtEl>
                                          <p:spTgt spid="2">
                                            <p:txEl>
                                              <p:pRg st="6" end="6"/>
                                            </p:txEl>
                                          </p:spTgt>
                                        </p:tgtEl>
                                      </p:cBhvr>
                                    </p:animEffect>
                                  </p:childTnLst>
                                </p:cTn>
                              </p:par>
                              <p:par>
                                <p:cTn id="20" presetID="3" presetClass="entr" presetSubtype="10" fill="hold" nodeType="withEffect">
                                  <p:stCondLst>
                                    <p:cond delay="0"/>
                                  </p:stCondLst>
                                  <p:childTnLst>
                                    <p:set>
                                      <p:cBhvr>
                                        <p:cTn id="21" dur="1" fill="hold">
                                          <p:stCondLst>
                                            <p:cond delay="0"/>
                                          </p:stCondLst>
                                        </p:cTn>
                                        <p:tgtEl>
                                          <p:spTgt spid="2">
                                            <p:txEl>
                                              <p:pRg st="7" end="7"/>
                                            </p:txEl>
                                          </p:spTgt>
                                        </p:tgtEl>
                                        <p:attrNameLst>
                                          <p:attrName>style.visibility</p:attrName>
                                        </p:attrNameLst>
                                      </p:cBhvr>
                                      <p:to>
                                        <p:strVal val="visible"/>
                                      </p:to>
                                    </p:set>
                                    <p:animEffect transition="in" filter="blinds(horizontal)">
                                      <p:cBhvr>
                                        <p:cTn id="22" dur="500"/>
                                        <p:tgtEl>
                                          <p:spTgt spid="2">
                                            <p:txEl>
                                              <p:pRg st="7" end="7"/>
                                            </p:txEl>
                                          </p:spTgt>
                                        </p:tgtEl>
                                      </p:cBhvr>
                                    </p:animEffect>
                                  </p:childTnLst>
                                </p:cTn>
                              </p:par>
                              <p:par>
                                <p:cTn id="23" presetID="3" presetClass="entr" presetSubtype="10" fill="hold" nodeType="withEffect">
                                  <p:stCondLst>
                                    <p:cond delay="0"/>
                                  </p:stCondLst>
                                  <p:childTnLst>
                                    <p:set>
                                      <p:cBhvr>
                                        <p:cTn id="24" dur="1" fill="hold">
                                          <p:stCondLst>
                                            <p:cond delay="0"/>
                                          </p:stCondLst>
                                        </p:cTn>
                                        <p:tgtEl>
                                          <p:spTgt spid="2">
                                            <p:txEl>
                                              <p:pRg st="9" end="9"/>
                                            </p:txEl>
                                          </p:spTgt>
                                        </p:tgtEl>
                                        <p:attrNameLst>
                                          <p:attrName>style.visibility</p:attrName>
                                        </p:attrNameLst>
                                      </p:cBhvr>
                                      <p:to>
                                        <p:strVal val="visible"/>
                                      </p:to>
                                    </p:set>
                                    <p:animEffect transition="in" filter="blinds(horizontal)">
                                      <p:cBhvr>
                                        <p:cTn id="25" dur="500"/>
                                        <p:tgtEl>
                                          <p:spTgt spid="2">
                                            <p:txEl>
                                              <p:pRg st="9" end="9"/>
                                            </p:txEl>
                                          </p:spTgt>
                                        </p:tgtEl>
                                      </p:cBhvr>
                                    </p:animEffect>
                                  </p:childTnLst>
                                </p:cTn>
                              </p:par>
                              <p:par>
                                <p:cTn id="26" presetID="3" presetClass="entr" presetSubtype="10" fill="hold" nodeType="withEffect">
                                  <p:stCondLst>
                                    <p:cond delay="0"/>
                                  </p:stCondLst>
                                  <p:childTnLst>
                                    <p:set>
                                      <p:cBhvr>
                                        <p:cTn id="27" dur="1" fill="hold">
                                          <p:stCondLst>
                                            <p:cond delay="0"/>
                                          </p:stCondLst>
                                        </p:cTn>
                                        <p:tgtEl>
                                          <p:spTgt spid="2">
                                            <p:txEl>
                                              <p:pRg st="10" end="10"/>
                                            </p:txEl>
                                          </p:spTgt>
                                        </p:tgtEl>
                                        <p:attrNameLst>
                                          <p:attrName>style.visibility</p:attrName>
                                        </p:attrNameLst>
                                      </p:cBhvr>
                                      <p:to>
                                        <p:strVal val="visible"/>
                                      </p:to>
                                    </p:set>
                                    <p:animEffect transition="in" filter="blinds(horizontal)">
                                      <p:cBhvr>
                                        <p:cTn id="28" dur="500"/>
                                        <p:tgtEl>
                                          <p:spTgt spid="2">
                                            <p:txEl>
                                              <p:pRg st="10" end="10"/>
                                            </p:txEl>
                                          </p:spTgt>
                                        </p:tgtEl>
                                      </p:cBhvr>
                                    </p:animEffect>
                                  </p:childTnLst>
                                </p:cTn>
                              </p:par>
                              <p:par>
                                <p:cTn id="29" presetID="3" presetClass="entr" presetSubtype="10" fill="hold" nodeType="withEffect">
                                  <p:stCondLst>
                                    <p:cond delay="0"/>
                                  </p:stCondLst>
                                  <p:childTnLst>
                                    <p:set>
                                      <p:cBhvr>
                                        <p:cTn id="30" dur="1" fill="hold">
                                          <p:stCondLst>
                                            <p:cond delay="0"/>
                                          </p:stCondLst>
                                        </p:cTn>
                                        <p:tgtEl>
                                          <p:spTgt spid="2">
                                            <p:txEl>
                                              <p:pRg st="12" end="12"/>
                                            </p:txEl>
                                          </p:spTgt>
                                        </p:tgtEl>
                                        <p:attrNameLst>
                                          <p:attrName>style.visibility</p:attrName>
                                        </p:attrNameLst>
                                      </p:cBhvr>
                                      <p:to>
                                        <p:strVal val="visible"/>
                                      </p:to>
                                    </p:set>
                                    <p:animEffect transition="in" filter="blinds(horizontal)">
                                      <p:cBhvr>
                                        <p:cTn id="31" dur="500"/>
                                        <p:tgtEl>
                                          <p:spTgt spid="2">
                                            <p:txEl>
                                              <p:pRg st="12" end="12"/>
                                            </p:txEl>
                                          </p:spTgt>
                                        </p:tgtEl>
                                      </p:cBhvr>
                                    </p:animEffect>
                                  </p:childTnLst>
                                </p:cTn>
                              </p:par>
                              <p:par>
                                <p:cTn id="32" presetID="3" presetClass="entr" presetSubtype="10" fill="hold" nodeType="withEffect">
                                  <p:stCondLst>
                                    <p:cond delay="0"/>
                                  </p:stCondLst>
                                  <p:childTnLst>
                                    <p:set>
                                      <p:cBhvr>
                                        <p:cTn id="33" dur="1" fill="hold">
                                          <p:stCondLst>
                                            <p:cond delay="0"/>
                                          </p:stCondLst>
                                        </p:cTn>
                                        <p:tgtEl>
                                          <p:spTgt spid="2">
                                            <p:txEl>
                                              <p:pRg st="13" end="13"/>
                                            </p:txEl>
                                          </p:spTgt>
                                        </p:tgtEl>
                                        <p:attrNameLst>
                                          <p:attrName>style.visibility</p:attrName>
                                        </p:attrNameLst>
                                      </p:cBhvr>
                                      <p:to>
                                        <p:strVal val="visible"/>
                                      </p:to>
                                    </p:set>
                                    <p:animEffect transition="in" filter="blinds(horizontal)">
                                      <p:cBhvr>
                                        <p:cTn id="34" dur="500"/>
                                        <p:tgtEl>
                                          <p:spTgt spid="2">
                                            <p:txEl>
                                              <p:pRg st="13" end="1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Flow">
  <a:themeElements>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Flow">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Flow">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Flow</Template>
  <TotalTime>79</TotalTime>
  <Words>774</Words>
  <Application>Microsoft Office PowerPoint</Application>
  <PresentationFormat>On-screen Show (4:3)</PresentationFormat>
  <Paragraphs>142</Paragraphs>
  <Slides>32</Slides>
  <Notes>0</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32</vt:i4>
      </vt:variant>
    </vt:vector>
  </HeadingPairs>
  <TitlesOfParts>
    <vt:vector size="34" baseType="lpstr">
      <vt:lpstr>Flow</vt:lpstr>
      <vt:lpstr>Visio.Drawing.11</vt:lpstr>
      <vt:lpstr>Slide 1</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lpstr>Slide 21</vt:lpstr>
      <vt:lpstr>Slide 22</vt:lpstr>
      <vt:lpstr>Slide 23</vt:lpstr>
      <vt:lpstr>Slide 24</vt:lpstr>
      <vt:lpstr>Slide 25</vt:lpstr>
      <vt:lpstr>Slide 26</vt:lpstr>
      <vt:lpstr>Slide 27</vt:lpstr>
      <vt:lpstr>Slide 28</vt:lpstr>
      <vt:lpstr>Slide 29</vt:lpstr>
      <vt:lpstr>Slide 30</vt:lpstr>
      <vt:lpstr>Slide 31</vt:lpstr>
      <vt:lpstr>Slide 32</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
  <cp:lastModifiedBy>veera</cp:lastModifiedBy>
  <cp:revision>13</cp:revision>
  <dcterms:created xsi:type="dcterms:W3CDTF">2006-08-16T00:00:00Z</dcterms:created>
  <dcterms:modified xsi:type="dcterms:W3CDTF">2010-04-11T20:26:40Z</dcterms:modified>
</cp:coreProperties>
</file>